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9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0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3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31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36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37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0"/>
  </p:notesMasterIdLst>
  <p:sldIdLst>
    <p:sldId id="811" r:id="rId2"/>
    <p:sldId id="685" r:id="rId3"/>
    <p:sldId id="687" r:id="rId4"/>
    <p:sldId id="699" r:id="rId5"/>
    <p:sldId id="689" r:id="rId6"/>
    <p:sldId id="690" r:id="rId7"/>
    <p:sldId id="805" r:id="rId8"/>
    <p:sldId id="806" r:id="rId9"/>
    <p:sldId id="426" r:id="rId10"/>
    <p:sldId id="798" r:id="rId11"/>
    <p:sldId id="696" r:id="rId12"/>
    <p:sldId id="711" r:id="rId13"/>
    <p:sldId id="700" r:id="rId14"/>
    <p:sldId id="813" r:id="rId15"/>
    <p:sldId id="484" r:id="rId16"/>
    <p:sldId id="808" r:id="rId17"/>
    <p:sldId id="801" r:id="rId18"/>
    <p:sldId id="809" r:id="rId19"/>
    <p:sldId id="762" r:id="rId20"/>
    <p:sldId id="827" r:id="rId21"/>
    <p:sldId id="822" r:id="rId22"/>
    <p:sldId id="709" r:id="rId23"/>
    <p:sldId id="722" r:id="rId24"/>
    <p:sldId id="773" r:id="rId25"/>
    <p:sldId id="774" r:id="rId26"/>
    <p:sldId id="775" r:id="rId27"/>
    <p:sldId id="716" r:id="rId28"/>
    <p:sldId id="770" r:id="rId29"/>
    <p:sldId id="776" r:id="rId30"/>
    <p:sldId id="777" r:id="rId31"/>
    <p:sldId id="779" r:id="rId32"/>
    <p:sldId id="780" r:id="rId33"/>
    <p:sldId id="803" r:id="rId34"/>
    <p:sldId id="783" r:id="rId35"/>
    <p:sldId id="475" r:id="rId36"/>
    <p:sldId id="476" r:id="rId37"/>
    <p:sldId id="786" r:id="rId38"/>
    <p:sldId id="787" r:id="rId39"/>
    <p:sldId id="789" r:id="rId40"/>
    <p:sldId id="718" r:id="rId41"/>
    <p:sldId id="816" r:id="rId42"/>
    <p:sldId id="781" r:id="rId43"/>
    <p:sldId id="817" r:id="rId44"/>
    <p:sldId id="818" r:id="rId45"/>
    <p:sldId id="819" r:id="rId46"/>
    <p:sldId id="821" r:id="rId47"/>
    <p:sldId id="812" r:id="rId48"/>
    <p:sldId id="810" r:id="rId49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ołajczak Magdalena (PB)" initials="MM" lastIdx="1" clrIdx="0">
    <p:extLst>
      <p:ext uri="{19B8F6BF-5375-455C-9EA6-DF929625EA0E}">
        <p15:presenceInfo xmlns:p15="http://schemas.microsoft.com/office/powerpoint/2012/main" userId="Mikołajczak Magdalena (PB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6782"/>
    <a:srgbClr val="8395AF"/>
    <a:srgbClr val="556885"/>
    <a:srgbClr val="007000"/>
    <a:srgbClr val="F0F2F6"/>
    <a:srgbClr val="4E607A"/>
    <a:srgbClr val="007E00"/>
    <a:srgbClr val="EAEDF2"/>
    <a:srgbClr val="7085A4"/>
    <a:srgbClr val="A1A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9697" autoAdjust="0"/>
  </p:normalViewPr>
  <p:slideViewPr>
    <p:cSldViewPr snapToGrid="0">
      <p:cViewPr varScale="1">
        <p:scale>
          <a:sx n="84" d="100"/>
          <a:sy n="84" d="100"/>
        </p:scale>
        <p:origin x="538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599886950742251E-2"/>
          <c:y val="9.470324803149606E-2"/>
          <c:w val="0.89316016850965751"/>
          <c:h val="0.79996309055118109"/>
        </c:manualLayout>
      </c:layout>
      <c:areaChart>
        <c:grouping val="stacked"/>
        <c:varyColors val="0"/>
        <c:ser>
          <c:idx val="2"/>
          <c:order val="2"/>
          <c:tx>
            <c:strRef>
              <c:f>Arkusz1!$D$1</c:f>
              <c:strCache>
                <c:ptCount val="1"/>
                <c:pt idx="0">
                  <c:v>Seria 22</c:v>
                </c:pt>
              </c:strCache>
            </c:strRef>
          </c:tx>
          <c:spPr>
            <a:noFill/>
            <a:ln>
              <a:noFill/>
            </a:ln>
            <a:effectLst/>
          </c:spPr>
          <c:cat>
            <c:strRef>
              <c:f>Arkusz1!$A$2:$A$12</c:f>
              <c:strCache>
                <c:ptCount val="11"/>
                <c:pt idx="0">
                  <c:v>2014 r.</c:v>
                </c:pt>
                <c:pt idx="1">
                  <c:v>2015 r.</c:v>
                </c:pt>
                <c:pt idx="2">
                  <c:v>2016 r.</c:v>
                </c:pt>
                <c:pt idx="3">
                  <c:v>2017 r.</c:v>
                </c:pt>
                <c:pt idx="4">
                  <c:v>2018 r.</c:v>
                </c:pt>
                <c:pt idx="5">
                  <c:v>2019 r.</c:v>
                </c:pt>
                <c:pt idx="6">
                  <c:v>2020 r.</c:v>
                </c:pt>
                <c:pt idx="7">
                  <c:v>2021 r.</c:v>
                </c:pt>
                <c:pt idx="8">
                  <c:v>2022 r.</c:v>
                </c:pt>
                <c:pt idx="9">
                  <c:v>2023 r.</c:v>
                </c:pt>
                <c:pt idx="10">
                  <c:v>2024 r.</c:v>
                </c:pt>
              </c:strCache>
            </c:strRef>
          </c:cat>
          <c:val>
            <c:numRef>
              <c:f>Arkusz1!$D$2:$D$12</c:f>
              <c:numCache>
                <c:formatCode>General</c:formatCode>
                <c:ptCount val="11"/>
                <c:pt idx="4">
                  <c:v>5752</c:v>
                </c:pt>
                <c:pt idx="5">
                  <c:v>6314</c:v>
                </c:pt>
                <c:pt idx="6">
                  <c:v>6146</c:v>
                </c:pt>
                <c:pt idx="7">
                  <c:v>7400</c:v>
                </c:pt>
                <c:pt idx="8">
                  <c:v>6936</c:v>
                </c:pt>
                <c:pt idx="9">
                  <c:v>5962</c:v>
                </c:pt>
                <c:pt idx="10">
                  <c:v>8766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24-4BB4-BF47-F25E3A06530B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Seria 222</c:v>
                </c:pt>
              </c:strCache>
            </c:strRef>
          </c:tx>
          <c:spPr>
            <a:pattFill prst="ltUpDiag">
              <a:fgClr>
                <a:schemeClr val="accent3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cat>
            <c:strRef>
              <c:f>Arkusz1!$A$2:$A$12</c:f>
              <c:strCache>
                <c:ptCount val="11"/>
                <c:pt idx="0">
                  <c:v>2014 r.</c:v>
                </c:pt>
                <c:pt idx="1">
                  <c:v>2015 r.</c:v>
                </c:pt>
                <c:pt idx="2">
                  <c:v>2016 r.</c:v>
                </c:pt>
                <c:pt idx="3">
                  <c:v>2017 r.</c:v>
                </c:pt>
                <c:pt idx="4">
                  <c:v>2018 r.</c:v>
                </c:pt>
                <c:pt idx="5">
                  <c:v>2019 r.</c:v>
                </c:pt>
                <c:pt idx="6">
                  <c:v>2020 r.</c:v>
                </c:pt>
                <c:pt idx="7">
                  <c:v>2021 r.</c:v>
                </c:pt>
                <c:pt idx="8">
                  <c:v>2022 r.</c:v>
                </c:pt>
                <c:pt idx="9">
                  <c:v>2023 r.</c:v>
                </c:pt>
                <c:pt idx="10">
                  <c:v>2024 r.</c:v>
                </c:pt>
              </c:strCache>
            </c:strRef>
          </c:cat>
          <c:val>
            <c:numRef>
              <c:f>Arkusz1!$E$2:$E$12</c:f>
              <c:numCache>
                <c:formatCode>General</c:formatCode>
                <c:ptCount val="11"/>
                <c:pt idx="5">
                  <c:v>199</c:v>
                </c:pt>
                <c:pt idx="6">
                  <c:v>684</c:v>
                </c:pt>
                <c:pt idx="7">
                  <c:v>406</c:v>
                </c:pt>
                <c:pt idx="8">
                  <c:v>2696</c:v>
                </c:pt>
                <c:pt idx="9">
                  <c:v>4489</c:v>
                </c:pt>
                <c:pt idx="10">
                  <c:v>2678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24-4BB4-BF47-F25E3A0653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9698360"/>
        <c:axId val="559701968"/>
      </c:areaChart>
      <c:lineChart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Wykonanie / Prognoza</c:v>
                </c:pt>
              </c:strCache>
            </c:strRef>
          </c:tx>
          <c:spPr>
            <a:ln w="57150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marker>
          <c:dPt>
            <c:idx val="3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524-4BB4-BF47-F25E3A06530B}"/>
              </c:ext>
            </c:extLst>
          </c:dPt>
          <c:dPt>
            <c:idx val="4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D524-4BB4-BF47-F25E3A06530B}"/>
              </c:ext>
            </c:extLst>
          </c:dPt>
          <c:dPt>
            <c:idx val="5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accent3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3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D524-4BB4-BF47-F25E3A06530B}"/>
              </c:ext>
            </c:extLst>
          </c:dPt>
          <c:dPt>
            <c:idx val="6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accent3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3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D524-4BB4-BF47-F25E3A06530B}"/>
              </c:ext>
            </c:extLst>
          </c:dPt>
          <c:dPt>
            <c:idx val="7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accent3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3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D524-4BB4-BF47-F25E3A06530B}"/>
              </c:ext>
            </c:extLst>
          </c:dPt>
          <c:dPt>
            <c:idx val="8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accent3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3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D524-4BB4-BF47-F25E3A06530B}"/>
              </c:ext>
            </c:extLst>
          </c:dPt>
          <c:dPt>
            <c:idx val="9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accent3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3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0880-4E26-B039-8C7680FB57A9}"/>
              </c:ext>
            </c:extLst>
          </c:dPt>
          <c:dPt>
            <c:idx val="10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accent3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3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A-0880-4E26-B039-8C7680FB57A9}"/>
              </c:ext>
            </c:extLst>
          </c:dPt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24-4BB4-BF47-F25E3A06530B}"/>
                </c:ext>
              </c:extLst>
            </c:dLbl>
            <c:dLbl>
              <c:idx val="5"/>
              <c:numFmt formatCode="#,##0" sourceLinked="0"/>
              <c:spPr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524-4BB4-BF47-F25E3A06530B}"/>
                </c:ext>
              </c:extLst>
            </c:dLbl>
            <c:dLbl>
              <c:idx val="6"/>
              <c:numFmt formatCode="#,##0" sourceLinked="0"/>
              <c:spPr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524-4BB4-BF47-F25E3A06530B}"/>
                </c:ext>
              </c:extLst>
            </c:dLbl>
            <c:dLbl>
              <c:idx val="7"/>
              <c:numFmt formatCode="#,##0" sourceLinked="0"/>
              <c:spPr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524-4BB4-BF47-F25E3A06530B}"/>
                </c:ext>
              </c:extLst>
            </c:dLbl>
            <c:dLbl>
              <c:idx val="8"/>
              <c:numFmt formatCode="#,##0" sourceLinked="0"/>
              <c:spPr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D524-4BB4-BF47-F25E3A06530B}"/>
                </c:ext>
              </c:extLst>
            </c:dLbl>
            <c:dLbl>
              <c:idx val="9"/>
              <c:numFmt formatCode="#,##0" sourceLinked="0"/>
              <c:spPr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0880-4E26-B039-8C7680FB57A9}"/>
                </c:ext>
              </c:extLst>
            </c:dLbl>
            <c:dLbl>
              <c:idx val="10"/>
              <c:numFmt formatCode="#,##0" sourceLinked="0"/>
              <c:spPr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0880-4E26-B039-8C7680FB57A9}"/>
                </c:ext>
              </c:extLst>
            </c:dLbl>
            <c:numFmt formatCode="#,##0" sourceLinked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Arkusz1!$A$2:$A$12</c:f>
              <c:strCache>
                <c:ptCount val="11"/>
                <c:pt idx="0">
                  <c:v>2014 r.</c:v>
                </c:pt>
                <c:pt idx="1">
                  <c:v>2015 r.</c:v>
                </c:pt>
                <c:pt idx="2">
                  <c:v>2016 r.</c:v>
                </c:pt>
                <c:pt idx="3">
                  <c:v>2017 r.</c:v>
                </c:pt>
                <c:pt idx="4">
                  <c:v>2018 r.</c:v>
                </c:pt>
                <c:pt idx="5">
                  <c:v>2019 r.</c:v>
                </c:pt>
                <c:pt idx="6">
                  <c:v>2020 r.</c:v>
                </c:pt>
                <c:pt idx="7">
                  <c:v>2021 r.</c:v>
                </c:pt>
                <c:pt idx="8">
                  <c:v>2022 r.</c:v>
                </c:pt>
                <c:pt idx="9">
                  <c:v>2023 r.</c:v>
                </c:pt>
                <c:pt idx="10">
                  <c:v>2024 r.</c:v>
                </c:pt>
              </c:strCache>
            </c:strRef>
          </c:cat>
          <c:val>
            <c:numRef>
              <c:f>Arkusz1!$B$2:$B$12</c:f>
              <c:numCache>
                <c:formatCode>General</c:formatCode>
                <c:ptCount val="11"/>
                <c:pt idx="0">
                  <c:v>3968</c:v>
                </c:pt>
                <c:pt idx="1">
                  <c:v>4277</c:v>
                </c:pt>
                <c:pt idx="2">
                  <c:v>4639</c:v>
                </c:pt>
                <c:pt idx="3">
                  <c:v>5041</c:v>
                </c:pt>
                <c:pt idx="4">
                  <c:v>5752</c:v>
                </c:pt>
                <c:pt idx="5">
                  <c:v>6513</c:v>
                </c:pt>
                <c:pt idx="6">
                  <c:v>6830</c:v>
                </c:pt>
                <c:pt idx="7">
                  <c:v>7806</c:v>
                </c:pt>
                <c:pt idx="8">
                  <c:v>9632</c:v>
                </c:pt>
                <c:pt idx="9">
                  <c:v>10445</c:v>
                </c:pt>
                <c:pt idx="10">
                  <c:v>11444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524-4BB4-BF47-F25E3A06530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3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D524-4BB4-BF47-F25E3A06530B}"/>
              </c:ext>
            </c:extLst>
          </c:dPt>
          <c:dPt>
            <c:idx val="4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D524-4BB4-BF47-F25E3A06530B}"/>
              </c:ext>
            </c:extLst>
          </c:dPt>
          <c:dPt>
            <c:idx val="5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D524-4BB4-BF47-F25E3A06530B}"/>
              </c:ext>
            </c:extLst>
          </c:dPt>
          <c:dPt>
            <c:idx val="6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D524-4BB4-BF47-F25E3A06530B}"/>
              </c:ext>
            </c:extLst>
          </c:dPt>
          <c:dPt>
            <c:idx val="7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D524-4BB4-BF47-F25E3A06530B}"/>
              </c:ext>
            </c:extLst>
          </c:dPt>
          <c:dPt>
            <c:idx val="8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D524-4BB4-BF47-F25E3A06530B}"/>
              </c:ext>
            </c:extLst>
          </c:dPt>
          <c:dPt>
            <c:idx val="9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0880-4E26-B039-8C7680FB57A9}"/>
              </c:ext>
            </c:extLst>
          </c:dPt>
          <c:dPt>
            <c:idx val="10"/>
            <c:marker>
              <c:symbol val="circle"/>
              <c:size val="7"/>
              <c:spPr>
                <a:solidFill>
                  <a:schemeClr val="bg1"/>
                </a:solidFill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8-0880-4E26-B039-8C7680FB57A9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524-4BB4-BF47-F25E3A06530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524-4BB4-BF47-F25E3A06530B}"/>
                </c:ext>
              </c:extLst>
            </c:dLbl>
            <c:dLbl>
              <c:idx val="4"/>
              <c:layout>
                <c:manualLayout>
                  <c:x val="-3.5386935625223964E-2"/>
                  <c:y val="-5.1587093994737897E-2"/>
                </c:manualLayout>
              </c:layout>
              <c:numFmt formatCode="#,##0" sourceLinked="0"/>
              <c:spPr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524-4BB4-BF47-F25E3A06530B}"/>
                </c:ext>
              </c:extLst>
            </c:dLbl>
            <c:dLbl>
              <c:idx val="5"/>
              <c:numFmt formatCode="#,##0" sourceLinked="0"/>
              <c:spPr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D524-4BB4-BF47-F25E3A06530B}"/>
                </c:ext>
              </c:extLst>
            </c:dLbl>
            <c:dLbl>
              <c:idx val="6"/>
              <c:numFmt formatCode="#,##0" sourceLinked="0"/>
              <c:spPr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D524-4BB4-BF47-F25E3A06530B}"/>
                </c:ext>
              </c:extLst>
            </c:dLbl>
            <c:dLbl>
              <c:idx val="7"/>
              <c:numFmt formatCode="#,##0" sourceLinked="0"/>
              <c:spPr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D524-4BB4-BF47-F25E3A06530B}"/>
                </c:ext>
              </c:extLst>
            </c:dLbl>
            <c:dLbl>
              <c:idx val="8"/>
              <c:numFmt formatCode="#,##0" sourceLinked="0"/>
              <c:spPr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D524-4BB4-BF47-F25E3A06530B}"/>
                </c:ext>
              </c:extLst>
            </c:dLbl>
            <c:dLbl>
              <c:idx val="9"/>
              <c:numFmt formatCode="#,##0" sourceLinked="0"/>
              <c:spPr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0880-4E26-B039-8C7680FB57A9}"/>
                </c:ext>
              </c:extLst>
            </c:dLbl>
            <c:dLbl>
              <c:idx val="10"/>
              <c:numFmt formatCode="#,##0" sourceLinked="0"/>
              <c:spPr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0880-4E26-B039-8C7680FB57A9}"/>
                </c:ext>
              </c:extLst>
            </c:dLbl>
            <c:numFmt formatCode="#,##0" sourceLinked="0"/>
            <c:spPr>
              <a:solidFill>
                <a:srgbClr val="C86664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Arkusz1!$A$2:$A$12</c:f>
              <c:strCache>
                <c:ptCount val="11"/>
                <c:pt idx="0">
                  <c:v>2014 r.</c:v>
                </c:pt>
                <c:pt idx="1">
                  <c:v>2015 r.</c:v>
                </c:pt>
                <c:pt idx="2">
                  <c:v>2016 r.</c:v>
                </c:pt>
                <c:pt idx="3">
                  <c:v>2017 r.</c:v>
                </c:pt>
                <c:pt idx="4">
                  <c:v>2018 r.</c:v>
                </c:pt>
                <c:pt idx="5">
                  <c:v>2019 r.</c:v>
                </c:pt>
                <c:pt idx="6">
                  <c:v>2020 r.</c:v>
                </c:pt>
                <c:pt idx="7">
                  <c:v>2021 r.</c:v>
                </c:pt>
                <c:pt idx="8">
                  <c:v>2022 r.</c:v>
                </c:pt>
                <c:pt idx="9">
                  <c:v>2023 r.</c:v>
                </c:pt>
                <c:pt idx="10">
                  <c:v>2024 r.</c:v>
                </c:pt>
              </c:strCache>
            </c:strRef>
          </c:cat>
          <c:val>
            <c:numRef>
              <c:f>Arkusz1!$C$2:$C$12</c:f>
              <c:numCache>
                <c:formatCode>General</c:formatCode>
                <c:ptCount val="11"/>
                <c:pt idx="4">
                  <c:v>5752</c:v>
                </c:pt>
                <c:pt idx="5">
                  <c:v>6314</c:v>
                </c:pt>
                <c:pt idx="6">
                  <c:v>6146</c:v>
                </c:pt>
                <c:pt idx="7">
                  <c:v>7400</c:v>
                </c:pt>
                <c:pt idx="8">
                  <c:v>6936</c:v>
                </c:pt>
                <c:pt idx="9">
                  <c:v>5956</c:v>
                </c:pt>
                <c:pt idx="10">
                  <c:v>8766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D524-4BB4-BF47-F25E3A0653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803120"/>
        <c:axId val="544809352"/>
      </c:lineChart>
      <c:catAx>
        <c:axId val="54480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4809352"/>
        <c:crosses val="autoZero"/>
        <c:auto val="1"/>
        <c:lblAlgn val="ctr"/>
        <c:lblOffset val="100"/>
        <c:noMultiLvlLbl val="0"/>
      </c:catAx>
      <c:valAx>
        <c:axId val="544809352"/>
        <c:scaling>
          <c:orientation val="minMax"/>
          <c:max val="12000"/>
          <c:min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200" dirty="0"/>
                  <a:t>w mln zł</a:t>
                </a:r>
              </a:p>
            </c:rich>
          </c:tx>
          <c:layout>
            <c:manualLayout>
              <c:xMode val="edge"/>
              <c:yMode val="edge"/>
              <c:x val="1.655842735233351E-2"/>
              <c:y val="1.254781284138291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4803120"/>
        <c:crosses val="autoZero"/>
        <c:crossBetween val="between"/>
      </c:valAx>
      <c:valAx>
        <c:axId val="559701968"/>
        <c:scaling>
          <c:orientation val="minMax"/>
          <c:min val="3000"/>
        </c:scaling>
        <c:delete val="1"/>
        <c:axPos val="r"/>
        <c:numFmt formatCode="General" sourceLinked="1"/>
        <c:majorTickMark val="out"/>
        <c:minorTickMark val="none"/>
        <c:tickLblPos val="nextTo"/>
        <c:crossAx val="559698360"/>
        <c:crosses val="max"/>
        <c:crossBetween val="between"/>
      </c:valAx>
      <c:catAx>
        <c:axId val="559698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97019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258120078740164E-2"/>
          <c:y val="0.12968546554761326"/>
          <c:w val="0.90855437992125976"/>
          <c:h val="0.775360728835261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WPF</c:v>
                </c:pt>
              </c:strCache>
            </c:strRef>
          </c:tx>
          <c:spPr>
            <a:solidFill>
              <a:srgbClr val="54678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Arkusz1!$A$2:$A$12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  <c:extLst/>
            </c:strRef>
          </c:cat>
          <c:val>
            <c:numRef>
              <c:f>Arkusz1!$B$2:$B$12</c:f>
              <c:numCache>
                <c:formatCode>#,##0</c:formatCode>
                <c:ptCount val="10"/>
                <c:pt idx="0">
                  <c:v>3110</c:v>
                </c:pt>
                <c:pt idx="1">
                  <c:v>4508</c:v>
                </c:pt>
                <c:pt idx="2">
                  <c:v>3268</c:v>
                </c:pt>
                <c:pt idx="3">
                  <c:v>1525</c:v>
                </c:pt>
                <c:pt idx="4">
                  <c:v>1254</c:v>
                </c:pt>
                <c:pt idx="5">
                  <c:v>1391</c:v>
                </c:pt>
                <c:pt idx="6">
                  <c:v>1876</c:v>
                </c:pt>
                <c:pt idx="7">
                  <c:v>2096</c:v>
                </c:pt>
                <c:pt idx="8">
                  <c:v>2450</c:v>
                </c:pt>
                <c:pt idx="9">
                  <c:v>2640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6D96-43D5-B106-B8EAD5C64D05}"/>
            </c:ext>
          </c:extLst>
        </c:ser>
        <c:ser>
          <c:idx val="2"/>
          <c:order val="1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numFmt formatCode="\+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Arkusz1!$A$2:$A$12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  <c:extLst/>
            </c:strRef>
          </c:cat>
          <c:val>
            <c:numRef>
              <c:f>Arkusz1!$D$2:$D$12</c:f>
              <c:numCache>
                <c:formatCode>General</c:formatCode>
                <c:ptCount val="10"/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6D96-43D5-B106-B8EAD5C64D05}"/>
            </c:ext>
          </c:extLst>
        </c:ser>
        <c:ser>
          <c:idx val="3"/>
          <c:order val="2"/>
          <c:tx>
            <c:strRef>
              <c:f>Arkusz1!$E$1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rgbClr val="33F729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1.5625000000001146E-3"/>
                  <c:y val="-3.50154134449537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6-43D5-B106-B8EAD5C64D05}"/>
                </c:ext>
              </c:extLst>
            </c:dLbl>
            <c:dLbl>
              <c:idx val="7"/>
              <c:layout>
                <c:manualLayout>
                  <c:x val="1.5624999999998854E-3"/>
                  <c:y val="-3.79333645653665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6-43D5-B106-B8EAD5C64D05}"/>
                </c:ext>
              </c:extLst>
            </c:dLbl>
            <c:dLbl>
              <c:idx val="8"/>
              <c:layout>
                <c:manualLayout>
                  <c:x val="1.5625000000000001E-3"/>
                  <c:y val="-2.917951120412815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39-422E-B31F-C059F90CBE0F}"/>
                </c:ext>
              </c:extLst>
            </c:dLbl>
            <c:numFmt formatCode="\+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Arkusz1!$A$2:$A$12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  <c:extLst/>
            </c:strRef>
          </c:cat>
          <c:val>
            <c:numRef>
              <c:f>Arkusz1!$E$2:$E$12</c:f>
              <c:numCache>
                <c:formatCode>General</c:formatCode>
                <c:ptCount val="10"/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6D96-43D5-B106-B8EAD5C64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641632552"/>
        <c:axId val="641632224"/>
      </c:barChart>
      <c:catAx>
        <c:axId val="641632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1632224"/>
        <c:crosses val="autoZero"/>
        <c:auto val="1"/>
        <c:lblAlgn val="ctr"/>
        <c:lblOffset val="100"/>
        <c:noMultiLvlLbl val="0"/>
      </c:catAx>
      <c:valAx>
        <c:axId val="641632224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200" b="1" dirty="0"/>
                  <a:t>mln zł</a:t>
                </a:r>
              </a:p>
            </c:rich>
          </c:tx>
          <c:layout>
            <c:manualLayout>
              <c:xMode val="edge"/>
              <c:yMode val="edge"/>
              <c:x val="2.6857657161105913E-2"/>
              <c:y val="5.643455322836827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1632552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WPF 2025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5688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21D5-4E04-A585-9F32A0B73E01}"/>
              </c:ext>
            </c:extLst>
          </c:dPt>
          <c:dPt>
            <c:idx val="1"/>
            <c:invertIfNegative val="0"/>
            <c:bubble3D val="0"/>
            <c:spPr>
              <a:noFill/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21D5-4E04-A585-9F32A0B73E01}"/>
              </c:ext>
            </c:extLst>
          </c:dPt>
          <c:dPt>
            <c:idx val="2"/>
            <c:invertIfNegative val="0"/>
            <c:bubble3D val="0"/>
            <c:spPr>
              <a:solidFill>
                <a:srgbClr val="55688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21D5-4E04-A585-9F32A0B73E01}"/>
              </c:ext>
            </c:extLst>
          </c:dPt>
          <c:dPt>
            <c:idx val="3"/>
            <c:invertIfNegative val="0"/>
            <c:bubble3D val="0"/>
            <c:spPr>
              <a:noFill/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21D5-4E04-A585-9F32A0B73E01}"/>
              </c:ext>
            </c:extLst>
          </c:dPt>
          <c:dPt>
            <c:idx val="4"/>
            <c:invertIfNegative val="0"/>
            <c:bubble3D val="0"/>
            <c:spPr>
              <a:solidFill>
                <a:srgbClr val="55688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21D5-4E04-A585-9F32A0B73E01}"/>
              </c:ext>
            </c:extLst>
          </c:dPt>
          <c:dLbls>
            <c:delete val="1"/>
          </c:dLbls>
          <c:cat>
            <c:strRef>
              <c:f>Arkusz1!$A$2:$A$6</c:f>
              <c:strCache>
                <c:ptCount val="5"/>
                <c:pt idx="0">
                  <c:v>WPF edycji 2025 projekt + aut. A</c:v>
                </c:pt>
                <c:pt idx="2">
                  <c:v>WPF edycji 2025 projekt</c:v>
                </c:pt>
                <c:pt idx="4">
                  <c:v>WPF edycji 2024 z 17.10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13664</c:v>
                </c:pt>
                <c:pt idx="1">
                  <c:v>12611</c:v>
                </c:pt>
                <c:pt idx="2">
                  <c:v>12611</c:v>
                </c:pt>
                <c:pt idx="3">
                  <c:v>10482</c:v>
                </c:pt>
                <c:pt idx="4">
                  <c:v>10482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D5-4E04-A585-9F32A0B73E0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007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elete val="1"/>
          </c:dLbls>
          <c:cat>
            <c:strRef>
              <c:f>Arkusz1!$A$2:$A$6</c:f>
              <c:strCache>
                <c:ptCount val="5"/>
                <c:pt idx="0">
                  <c:v>WPF edycji 2025 projekt + aut. A</c:v>
                </c:pt>
                <c:pt idx="2">
                  <c:v>WPF edycji 2025 projekt</c:v>
                </c:pt>
                <c:pt idx="4">
                  <c:v>WPF edycji 2024 z 17.10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1">
                  <c:v>1053</c:v>
                </c:pt>
                <c:pt idx="3">
                  <c:v>2129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1D5-4E04-A585-9F32A0B73E0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478675088"/>
        <c:axId val="478678696"/>
      </c:barChart>
      <c:catAx>
        <c:axId val="4786750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8678696"/>
        <c:crosses val="autoZero"/>
        <c:auto val="1"/>
        <c:lblAlgn val="ctr"/>
        <c:lblOffset val="100"/>
        <c:noMultiLvlLbl val="0"/>
      </c:catAx>
      <c:valAx>
        <c:axId val="478678696"/>
        <c:scaling>
          <c:orientation val="minMax"/>
        </c:scaling>
        <c:delete val="1"/>
        <c:axPos val="b"/>
        <c:numFmt formatCode="#,##0" sourceLinked="0"/>
        <c:majorTickMark val="out"/>
        <c:minorTickMark val="none"/>
        <c:tickLblPos val="nextTo"/>
        <c:crossAx val="478675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35503274232014"/>
          <c:y val="7.4600344806318122E-2"/>
          <c:w val="0.83884858146356756"/>
          <c:h val="0.754538222606925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2778-4BE8-8FC7-9FB31A985743}"/>
              </c:ext>
            </c:extLst>
          </c:dPt>
          <c:dLbls>
            <c:dLbl>
              <c:idx val="1"/>
              <c:layout>
                <c:manualLayout>
                  <c:x val="-9.0330179171573959E-17"/>
                  <c:y val="0.4600686759529690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E-4EFF-8F27-3556512D216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Nowe 
kredyty</c:v>
                </c:pt>
                <c:pt idx="1">
                  <c:v>Wydatki 
majątkowe</c:v>
                </c:pt>
              </c:strCache>
            </c:strRef>
          </c:cat>
          <c:val>
            <c:numRef>
              <c:f>Arkusz1!$B$2:$B$3</c:f>
              <c:numCache>
                <c:formatCode>_-* #\ ##0_-;\-* #\ ##0_-;_-* "-"??_-;_-@_-</c:formatCode>
                <c:ptCount val="2"/>
                <c:pt idx="0">
                  <c:v>2070</c:v>
                </c:pt>
                <c:pt idx="1">
                  <c:v>3110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07-4635-9368-3BC2491C308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95"/>
        <c:axId val="478675088"/>
        <c:axId val="478678696"/>
      </c:barChart>
      <c:catAx>
        <c:axId val="47867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8678696"/>
        <c:crosses val="autoZero"/>
        <c:auto val="1"/>
        <c:lblAlgn val="ctr"/>
        <c:lblOffset val="100"/>
        <c:noMultiLvlLbl val="0"/>
      </c:catAx>
      <c:valAx>
        <c:axId val="478678696"/>
        <c:scaling>
          <c:orientation val="minMax"/>
          <c:min val="0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200" dirty="0"/>
                  <a:t>mln zł</a:t>
                </a:r>
              </a:p>
            </c:rich>
          </c:tx>
          <c:layout>
            <c:manualLayout>
              <c:xMode val="edge"/>
              <c:yMode val="edge"/>
              <c:x val="2.8625233797507789E-2"/>
              <c:y val="1.4896992364163808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86750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83333333333333E-2"/>
          <c:y val="6.4643090420310578E-2"/>
          <c:w val="0.90833333333333333"/>
          <c:h val="0.691774624681813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5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49C-4AA8-8EF3-5BA6CDE95115}"/>
                </c:ext>
              </c:extLst>
            </c:dLbl>
            <c:dLbl>
              <c:idx val="16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49C-4AA8-8EF3-5BA6CDE95115}"/>
                </c:ext>
              </c:extLst>
            </c:dLbl>
            <c:dLbl>
              <c:idx val="17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49C-4AA8-8EF3-5BA6CDE9511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Arkusz1!$A$2:$A$19</c:f>
              <c:strCache>
                <c:ptCount val="18"/>
                <c:pt idx="0">
                  <c:v>ŚRÓDMIEŚCIE</c:v>
                </c:pt>
                <c:pt idx="1">
                  <c:v>MOKOTÓW</c:v>
                </c:pt>
                <c:pt idx="2">
                  <c:v>WOLA</c:v>
                </c:pt>
                <c:pt idx="3">
                  <c:v>PRAGA-POŁUDNIE</c:v>
                </c:pt>
                <c:pt idx="4">
                  <c:v>BIELANY</c:v>
                </c:pt>
                <c:pt idx="5">
                  <c:v>PRAGA-PÓŁNOC</c:v>
                </c:pt>
                <c:pt idx="6">
                  <c:v>OCHOTA</c:v>
                </c:pt>
                <c:pt idx="7">
                  <c:v>TARGÓWEK</c:v>
                </c:pt>
                <c:pt idx="8">
                  <c:v>BIAŁOŁĘKA</c:v>
                </c:pt>
                <c:pt idx="9">
                  <c:v>URSYNÓW</c:v>
                </c:pt>
                <c:pt idx="10">
                  <c:v>ŻOLIBORZ</c:v>
                </c:pt>
                <c:pt idx="11">
                  <c:v>BEMOWO</c:v>
                </c:pt>
                <c:pt idx="12">
                  <c:v>WAWER</c:v>
                </c:pt>
                <c:pt idx="13">
                  <c:v>WŁOCHY</c:v>
                </c:pt>
                <c:pt idx="14">
                  <c:v>URSUS</c:v>
                </c:pt>
                <c:pt idx="15">
                  <c:v>REMBERTÓW</c:v>
                </c:pt>
                <c:pt idx="16">
                  <c:v>WILANÓW</c:v>
                </c:pt>
                <c:pt idx="17">
                  <c:v>WESOŁA</c:v>
                </c:pt>
              </c:strCache>
            </c:strRef>
          </c:cat>
          <c:val>
            <c:numRef>
              <c:f>Arkusz1!$B$2:$B$19</c:f>
              <c:numCache>
                <c:formatCode>#,##0</c:formatCode>
                <c:ptCount val="18"/>
                <c:pt idx="0">
                  <c:v>454.08052500000002</c:v>
                </c:pt>
                <c:pt idx="1">
                  <c:v>262.04604599999999</c:v>
                </c:pt>
                <c:pt idx="2">
                  <c:v>250.69313500000001</c:v>
                </c:pt>
                <c:pt idx="3">
                  <c:v>139.929</c:v>
                </c:pt>
                <c:pt idx="4">
                  <c:v>113.048</c:v>
                </c:pt>
                <c:pt idx="5">
                  <c:v>108.56399999999999</c:v>
                </c:pt>
                <c:pt idx="6">
                  <c:v>105.16</c:v>
                </c:pt>
                <c:pt idx="7">
                  <c:v>68.801000000000002</c:v>
                </c:pt>
                <c:pt idx="8">
                  <c:v>59.593024</c:v>
                </c:pt>
                <c:pt idx="9">
                  <c:v>43.932000000000002</c:v>
                </c:pt>
                <c:pt idx="10">
                  <c:v>38.255000000000003</c:v>
                </c:pt>
                <c:pt idx="11">
                  <c:v>36.637801000000003</c:v>
                </c:pt>
                <c:pt idx="12">
                  <c:v>30.103000000000002</c:v>
                </c:pt>
                <c:pt idx="13">
                  <c:v>28.230437999999999</c:v>
                </c:pt>
                <c:pt idx="14">
                  <c:v>23.710799000000002</c:v>
                </c:pt>
                <c:pt idx="15">
                  <c:v>7.4354760000000004</c:v>
                </c:pt>
                <c:pt idx="16">
                  <c:v>6.856026</c:v>
                </c:pt>
                <c:pt idx="17">
                  <c:v>2.0819999999999999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1C-4F24-9F9A-C5A8BC6F6C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4"/>
        <c:axId val="486830304"/>
        <c:axId val="486828008"/>
      </c:barChart>
      <c:catAx>
        <c:axId val="48683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86828008"/>
        <c:crosses val="autoZero"/>
        <c:auto val="1"/>
        <c:lblAlgn val="ctr"/>
        <c:lblOffset val="100"/>
        <c:noMultiLvlLbl val="0"/>
      </c:catAx>
      <c:valAx>
        <c:axId val="486828008"/>
        <c:scaling>
          <c:orientation val="minMax"/>
          <c:min val="0"/>
        </c:scaling>
        <c:delete val="1"/>
        <c:axPos val="l"/>
        <c:numFmt formatCode="#,##0" sourceLinked="1"/>
        <c:majorTickMark val="out"/>
        <c:minorTickMark val="none"/>
        <c:tickLblPos val="nextTo"/>
        <c:crossAx val="48683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83332669895316E-2"/>
          <c:y val="6.776987000721621E-2"/>
          <c:w val="0.90833333333333333"/>
          <c:h val="0.691774624681813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wyd.biez.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Arkusz1!$A$2:$A$19</c:f>
              <c:strCache>
                <c:ptCount val="18"/>
                <c:pt idx="0">
                  <c:v>MOKOTÓW</c:v>
                </c:pt>
                <c:pt idx="1">
                  <c:v>WOLA</c:v>
                </c:pt>
                <c:pt idx="2">
                  <c:v>ŚRÓDMIEŚCIE</c:v>
                </c:pt>
                <c:pt idx="3">
                  <c:v>PRAGA-POŁUDNIE</c:v>
                </c:pt>
                <c:pt idx="4">
                  <c:v>BIELANY</c:v>
                </c:pt>
                <c:pt idx="5">
                  <c:v>BIAŁOŁĘKA</c:v>
                </c:pt>
                <c:pt idx="6">
                  <c:v>URSYNÓW</c:v>
                </c:pt>
                <c:pt idx="7">
                  <c:v>TARGÓWEK</c:v>
                </c:pt>
                <c:pt idx="8">
                  <c:v>BEMOWO</c:v>
                </c:pt>
                <c:pt idx="9">
                  <c:v>OCHOTA</c:v>
                </c:pt>
                <c:pt idx="10">
                  <c:v>PRAGA-PÓŁNOC</c:v>
                </c:pt>
                <c:pt idx="11">
                  <c:v>WAWER</c:v>
                </c:pt>
                <c:pt idx="12">
                  <c:v>URSUS</c:v>
                </c:pt>
                <c:pt idx="13">
                  <c:v>ŻOLIBORZ</c:v>
                </c:pt>
                <c:pt idx="14">
                  <c:v>WŁOCHY</c:v>
                </c:pt>
                <c:pt idx="15">
                  <c:v>WILANÓW</c:v>
                </c:pt>
                <c:pt idx="16">
                  <c:v>WESOŁA</c:v>
                </c:pt>
                <c:pt idx="17">
                  <c:v>REMBERTÓW</c:v>
                </c:pt>
              </c:strCache>
            </c:strRef>
          </c:cat>
          <c:val>
            <c:numRef>
              <c:f>Arkusz1!$B$2:$B$19</c:f>
              <c:numCache>
                <c:formatCode>_-* #\ ##0_-;\-* #\ ##0_-;_-* "-"??_-;_-@_-</c:formatCode>
                <c:ptCount val="18"/>
                <c:pt idx="0">
                  <c:v>1342.9321219999999</c:v>
                </c:pt>
                <c:pt idx="1">
                  <c:v>1220.5587840000001</c:v>
                </c:pt>
                <c:pt idx="2">
                  <c:v>1155.4360750000001</c:v>
                </c:pt>
                <c:pt idx="3">
                  <c:v>1094.588127</c:v>
                </c:pt>
                <c:pt idx="4">
                  <c:v>995.50192500000003</c:v>
                </c:pt>
                <c:pt idx="5">
                  <c:v>843.546471</c:v>
                </c:pt>
                <c:pt idx="6">
                  <c:v>751.07040099999995</c:v>
                </c:pt>
                <c:pt idx="7">
                  <c:v>686.31020599999999</c:v>
                </c:pt>
                <c:pt idx="8">
                  <c:v>570.82923200000005</c:v>
                </c:pt>
                <c:pt idx="9">
                  <c:v>559.40475300000003</c:v>
                </c:pt>
                <c:pt idx="10">
                  <c:v>540.21212200000002</c:v>
                </c:pt>
                <c:pt idx="11">
                  <c:v>477.92270400000001</c:v>
                </c:pt>
                <c:pt idx="12">
                  <c:v>403.89573100000001</c:v>
                </c:pt>
                <c:pt idx="13">
                  <c:v>365.09586000000002</c:v>
                </c:pt>
                <c:pt idx="14">
                  <c:v>349.827518</c:v>
                </c:pt>
                <c:pt idx="15">
                  <c:v>339.79147399999999</c:v>
                </c:pt>
                <c:pt idx="16">
                  <c:v>185.008411</c:v>
                </c:pt>
                <c:pt idx="17">
                  <c:v>155.36670899999999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44-4883-8A32-B81FCEF97B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4"/>
        <c:axId val="486830304"/>
        <c:axId val="486828008"/>
      </c:barChart>
      <c:catAx>
        <c:axId val="48683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86828008"/>
        <c:crosses val="autoZero"/>
        <c:auto val="1"/>
        <c:lblAlgn val="ctr"/>
        <c:lblOffset val="100"/>
        <c:noMultiLvlLbl val="0"/>
      </c:catAx>
      <c:valAx>
        <c:axId val="486828008"/>
        <c:scaling>
          <c:orientation val="minMax"/>
          <c:min val="0"/>
        </c:scaling>
        <c:delete val="1"/>
        <c:axPos val="l"/>
        <c:numFmt formatCode="_-* #\ ##0_-;\-* #\ ##0_-;_-* &quot;-&quot;??_-;_-@_-" sourceLinked="1"/>
        <c:majorTickMark val="out"/>
        <c:minorTickMark val="none"/>
        <c:tickLblPos val="nextTo"/>
        <c:crossAx val="48683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83332669895316E-2"/>
          <c:y val="6.776987000721621E-2"/>
          <c:w val="0.90833333333333333"/>
          <c:h val="0.691774624681813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wyd.maj. Dz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Arkusz1!$A$2:$A$19</c:f>
              <c:strCache>
                <c:ptCount val="18"/>
                <c:pt idx="0">
                  <c:v>WOLA</c:v>
                </c:pt>
                <c:pt idx="1">
                  <c:v>WAWER</c:v>
                </c:pt>
                <c:pt idx="2">
                  <c:v>BIAŁOŁĘKA</c:v>
                </c:pt>
                <c:pt idx="3">
                  <c:v>PRAGA-POŁUDNIE</c:v>
                </c:pt>
                <c:pt idx="4">
                  <c:v>PRAGA-PÓŁNOC</c:v>
                </c:pt>
                <c:pt idx="5">
                  <c:v>MOKOTÓW</c:v>
                </c:pt>
                <c:pt idx="6">
                  <c:v>WILANÓW</c:v>
                </c:pt>
                <c:pt idx="7">
                  <c:v>ŚRÓDMIEŚCIE</c:v>
                </c:pt>
                <c:pt idx="8">
                  <c:v>URSYNÓW</c:v>
                </c:pt>
                <c:pt idx="9">
                  <c:v>URSUS</c:v>
                </c:pt>
                <c:pt idx="10">
                  <c:v>ŻOLIBORZ</c:v>
                </c:pt>
                <c:pt idx="11">
                  <c:v>TARGÓWEK</c:v>
                </c:pt>
                <c:pt idx="12">
                  <c:v>BEMOWO</c:v>
                </c:pt>
                <c:pt idx="13">
                  <c:v>WESOŁA</c:v>
                </c:pt>
                <c:pt idx="14">
                  <c:v>BIELANY</c:v>
                </c:pt>
                <c:pt idx="15">
                  <c:v>OCHOTA</c:v>
                </c:pt>
                <c:pt idx="16">
                  <c:v>WŁOCHY</c:v>
                </c:pt>
                <c:pt idx="17">
                  <c:v>REMBERTÓW</c:v>
                </c:pt>
              </c:strCache>
            </c:strRef>
          </c:cat>
          <c:val>
            <c:numRef>
              <c:f>Arkusz1!$B$2:$B$19</c:f>
              <c:numCache>
                <c:formatCode>_-* #\ ##0_-;\-* #\ ##0_-;_-* "-"??_-;_-@_-</c:formatCode>
                <c:ptCount val="18"/>
                <c:pt idx="0">
                  <c:v>108.087532</c:v>
                </c:pt>
                <c:pt idx="1">
                  <c:v>105.85889400000001</c:v>
                </c:pt>
                <c:pt idx="2">
                  <c:v>103.994373</c:v>
                </c:pt>
                <c:pt idx="3">
                  <c:v>103.747401</c:v>
                </c:pt>
                <c:pt idx="4">
                  <c:v>82.248773999999997</c:v>
                </c:pt>
                <c:pt idx="5">
                  <c:v>81.518451999999996</c:v>
                </c:pt>
                <c:pt idx="6">
                  <c:v>65.060643999999996</c:v>
                </c:pt>
                <c:pt idx="7">
                  <c:v>63.628193000000003</c:v>
                </c:pt>
                <c:pt idx="8">
                  <c:v>58.871845</c:v>
                </c:pt>
                <c:pt idx="9">
                  <c:v>54.839903999999997</c:v>
                </c:pt>
                <c:pt idx="10">
                  <c:v>52.834525999999997</c:v>
                </c:pt>
                <c:pt idx="11">
                  <c:v>45.514206999999999</c:v>
                </c:pt>
                <c:pt idx="12">
                  <c:v>42.427877000000002</c:v>
                </c:pt>
                <c:pt idx="13">
                  <c:v>34.480410999999997</c:v>
                </c:pt>
                <c:pt idx="14">
                  <c:v>29.210248</c:v>
                </c:pt>
                <c:pt idx="15">
                  <c:v>18.415391</c:v>
                </c:pt>
                <c:pt idx="16">
                  <c:v>13.464686</c:v>
                </c:pt>
                <c:pt idx="17">
                  <c:v>10.313133000000001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44-4883-8A32-B81FCEF97B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4"/>
        <c:axId val="486830304"/>
        <c:axId val="486828008"/>
      </c:barChart>
      <c:catAx>
        <c:axId val="48683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86828008"/>
        <c:crosses val="autoZero"/>
        <c:auto val="1"/>
        <c:lblAlgn val="ctr"/>
        <c:lblOffset val="100"/>
        <c:noMultiLvlLbl val="0"/>
      </c:catAx>
      <c:valAx>
        <c:axId val="486828008"/>
        <c:scaling>
          <c:orientation val="minMax"/>
          <c:min val="0"/>
        </c:scaling>
        <c:delete val="1"/>
        <c:axPos val="l"/>
        <c:numFmt formatCode="_-* #\ ##0_-;\-* #\ ##0_-;_-* &quot;-&quot;??_-;_-@_-" sourceLinked="1"/>
        <c:majorTickMark val="out"/>
        <c:minorTickMark val="none"/>
        <c:tickLblPos val="nextTo"/>
        <c:crossAx val="48683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238159299650606E-2"/>
          <c:y val="3.9284457252522831E-2"/>
          <c:w val="0.96786299340374959"/>
          <c:h val="0.87011869076260662"/>
        </c:manualLayout>
      </c:layout>
      <c:area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472840736"/>
        <c:axId val="472835816"/>
        <c:extLst>
          <c:ext xmlns:c15="http://schemas.microsoft.com/office/drawing/2012/chart" uri="{02D57815-91ED-43cb-92C2-25804820EDAC}">
            <c15:filteredArea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Arkusz1!$D$1</c15:sqref>
                        </c15:formulaRef>
                      </c:ext>
                    </c:extLst>
                    <c:strCache>
                      <c:ptCount val="1"/>
                      <c:pt idx="0">
                        <c:v>W relacji do dochodów ogółem2</c:v>
                      </c:pt>
                    </c:strCache>
                  </c:strRef>
                </c:tx>
                <c:spPr>
                  <a:solidFill>
                    <a:srgbClr val="99CCFF">
                      <a:alpha val="54000"/>
                    </a:srgbClr>
                  </a:solidFill>
                  <a:ln>
                    <a:noFill/>
                  </a:ln>
                  <a:effectLst>
                    <a:outerShdw blurRad="76200" dir="18900000" sy="23000" kx="-1200000" algn="bl" rotWithShape="0">
                      <a:prstClr val="black">
                        <a:alpha val="20000"/>
                      </a:prstClr>
                    </a:outerShdw>
                  </a:effectLst>
                </c:spPr>
                <c:cat>
                  <c:strRef>
                    <c:extLst>
                      <c:ext uri="{02D57815-91ED-43cb-92C2-25804820EDAC}">
                        <c15:formulaRef>
                          <c15:sqref>Arkusz1!$A$2:$A$27</c15:sqref>
                        </c15:formulaRef>
                      </c:ext>
                    </c:extLst>
                    <c:strCache>
                      <c:ptCount val="5"/>
                      <c:pt idx="0">
                        <c:v>2024 r.</c:v>
                      </c:pt>
                      <c:pt idx="1">
                        <c:v>2025 r.</c:v>
                      </c:pt>
                      <c:pt idx="2">
                        <c:v>2026 r.</c:v>
                      </c:pt>
                      <c:pt idx="3">
                        <c:v>2027 r.</c:v>
                      </c:pt>
                      <c:pt idx="4">
                        <c:v>2028 r.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Arkusz1!$D$2:$D$27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C1DC-4EE2-9A50-909EADE388D3}"/>
                  </c:ext>
                </c:extLst>
              </c15:ser>
            </c15:filteredAreaSeries>
          </c:ext>
        </c:extLst>
      </c:areaChar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Stan zadłużenia na koniec roku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0597-4112-9D31-B5FCD0C85B6F}"/>
              </c:ext>
            </c:extLst>
          </c:dPt>
          <c:dLbls>
            <c:delete val="1"/>
          </c:dLbls>
          <c:cat>
            <c:strRef>
              <c:f>Arkusz1!$A$2:$A$27</c:f>
              <c:strCache>
                <c:ptCount val="5"/>
                <c:pt idx="0">
                  <c:v>2024 r.</c:v>
                </c:pt>
                <c:pt idx="1">
                  <c:v>2025 r.</c:v>
                </c:pt>
                <c:pt idx="2">
                  <c:v>2026 r.</c:v>
                </c:pt>
                <c:pt idx="3">
                  <c:v>2027 r.</c:v>
                </c:pt>
                <c:pt idx="4">
                  <c:v>2028 r.</c:v>
                </c:pt>
              </c:strCache>
            </c:strRef>
          </c:cat>
          <c:val>
            <c:numRef>
              <c:f>Arkusz1!$B$2:$B$27</c:f>
              <c:numCache>
                <c:formatCode>_(* #,##0.00_);_(* \(#,##0.00\);_(* "-"??_);_(@_)</c:formatCode>
                <c:ptCount val="5"/>
                <c:pt idx="0">
                  <c:v>1254</c:v>
                </c:pt>
                <c:pt idx="1">
                  <c:v>2070</c:v>
                </c:pt>
                <c:pt idx="2">
                  <c:v>2923</c:v>
                </c:pt>
                <c:pt idx="3">
                  <c:v>829</c:v>
                </c:pt>
                <c:pt idx="4" formatCode="General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DC-4EE2-9A50-909EADE388D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3"/>
        <c:axId val="-838228544"/>
        <c:axId val="-838228000"/>
      </c:barChar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2840736"/>
        <c:axId val="472835816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Arkusz1!$C$1</c15:sqref>
                        </c15:formulaRef>
                      </c:ext>
                    </c:extLst>
                    <c:strCache>
                      <c:ptCount val="1"/>
                      <c:pt idx="0">
                        <c:v>W relacji do dochodów ogółem</c:v>
                      </c:pt>
                    </c:strCache>
                  </c:strRef>
                </c:tx>
                <c:spPr>
                  <a:ln w="38100" cap="rnd">
                    <a:solidFill>
                      <a:schemeClr val="tx2">
                        <a:lumMod val="5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bg1"/>
                    </a:solidFill>
                    <a:ln w="12700">
                      <a:solidFill>
                        <a:schemeClr val="tx2">
                          <a:lumMod val="50000"/>
                        </a:schemeClr>
                      </a:solidFill>
                    </a:ln>
                    <a:effectLst>
                      <a:outerShdw blurRad="76200" dir="18900000" sy="23000" kx="-1200000" algn="bl" rotWithShape="0">
                        <a:prstClr val="black">
                          <a:alpha val="20000"/>
                        </a:prstClr>
                      </a:outerShdw>
                    </a:effectLst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l-PL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Arkusz1!$A$2:$A$27</c15:sqref>
                        </c15:formulaRef>
                      </c:ext>
                    </c:extLst>
                    <c:strCache>
                      <c:ptCount val="5"/>
                      <c:pt idx="0">
                        <c:v>2024 r.</c:v>
                      </c:pt>
                      <c:pt idx="1">
                        <c:v>2025 r.</c:v>
                      </c:pt>
                      <c:pt idx="2">
                        <c:v>2026 r.</c:v>
                      </c:pt>
                      <c:pt idx="3">
                        <c:v>2027 r.</c:v>
                      </c:pt>
                      <c:pt idx="4">
                        <c:v>2028 r.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Arkusz1!$C$2:$C$27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C1DC-4EE2-9A50-909EADE388D3}"/>
                  </c:ext>
                </c:extLst>
              </c15:ser>
            </c15:filteredLineSeries>
          </c:ext>
        </c:extLst>
      </c:lineChart>
      <c:catAx>
        <c:axId val="-83822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l-PL"/>
          </a:p>
        </c:txPr>
        <c:crossAx val="-838228000"/>
        <c:crosses val="autoZero"/>
        <c:auto val="1"/>
        <c:lblAlgn val="ctr"/>
        <c:lblOffset val="100"/>
        <c:noMultiLvlLbl val="0"/>
      </c:catAx>
      <c:valAx>
        <c:axId val="-838228000"/>
        <c:scaling>
          <c:orientation val="minMax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838228544"/>
        <c:crosses val="autoZero"/>
        <c:crossBetween val="between"/>
        <c:dispUnits>
          <c:builtInUnit val="millions"/>
        </c:dispUnits>
      </c:valAx>
      <c:valAx>
        <c:axId val="472835816"/>
        <c:scaling>
          <c:orientation val="minMax"/>
          <c:max val="0.55000000000000004"/>
          <c:min val="0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2840736"/>
        <c:crosses val="max"/>
        <c:crossBetween val="between"/>
      </c:valAx>
      <c:catAx>
        <c:axId val="4728407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28358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rgbClr val="8395AF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36-4E0E-B70D-4F5F6627BCA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Arkusz1!$A$2:$A$32</c:f>
              <c:numCache>
                <c:formatCode>General</c:formatCode>
                <c:ptCount val="31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  <c:pt idx="10">
                  <c:v>2035</c:v>
                </c:pt>
                <c:pt idx="11">
                  <c:v>2036</c:v>
                </c:pt>
                <c:pt idx="12">
                  <c:v>2037</c:v>
                </c:pt>
                <c:pt idx="13">
                  <c:v>2038</c:v>
                </c:pt>
                <c:pt idx="14">
                  <c:v>2039</c:v>
                </c:pt>
                <c:pt idx="15">
                  <c:v>2040</c:v>
                </c:pt>
                <c:pt idx="16">
                  <c:v>2041</c:v>
                </c:pt>
                <c:pt idx="17">
                  <c:v>2042</c:v>
                </c:pt>
                <c:pt idx="18">
                  <c:v>2043</c:v>
                </c:pt>
                <c:pt idx="19">
                  <c:v>2044</c:v>
                </c:pt>
                <c:pt idx="20">
                  <c:v>2045</c:v>
                </c:pt>
                <c:pt idx="21">
                  <c:v>2046</c:v>
                </c:pt>
                <c:pt idx="22">
                  <c:v>2047</c:v>
                </c:pt>
                <c:pt idx="23">
                  <c:v>2048</c:v>
                </c:pt>
                <c:pt idx="24">
                  <c:v>2049</c:v>
                </c:pt>
                <c:pt idx="25">
                  <c:v>2050</c:v>
                </c:pt>
                <c:pt idx="26">
                  <c:v>2051</c:v>
                </c:pt>
                <c:pt idx="27">
                  <c:v>2052</c:v>
                </c:pt>
                <c:pt idx="28">
                  <c:v>2053</c:v>
                </c:pt>
                <c:pt idx="29">
                  <c:v>2054</c:v>
                </c:pt>
                <c:pt idx="30">
                  <c:v>2055</c:v>
                </c:pt>
              </c:numCache>
            </c:numRef>
          </c:cat>
          <c:val>
            <c:numRef>
              <c:f>Arkusz1!$B$2:$B$32</c:f>
              <c:numCache>
                <c:formatCode>General</c:formatCode>
                <c:ptCount val="31"/>
                <c:pt idx="0">
                  <c:v>8018776481</c:v>
                </c:pt>
                <c:pt idx="1">
                  <c:v>10532231543</c:v>
                </c:pt>
                <c:pt idx="2">
                  <c:v>10915263462</c:v>
                </c:pt>
                <c:pt idx="3">
                  <c:v>10457411325</c:v>
                </c:pt>
                <c:pt idx="4">
                  <c:v>10077431940</c:v>
                </c:pt>
                <c:pt idx="5">
                  <c:v>9435352055</c:v>
                </c:pt>
                <c:pt idx="6">
                  <c:v>8895530229</c:v>
                </c:pt>
                <c:pt idx="7">
                  <c:v>8327728290</c:v>
                </c:pt>
                <c:pt idx="8">
                  <c:v>7764194669</c:v>
                </c:pt>
                <c:pt idx="9">
                  <c:v>7244771915</c:v>
                </c:pt>
                <c:pt idx="10">
                  <c:v>6725349161</c:v>
                </c:pt>
                <c:pt idx="11">
                  <c:v>6206506867</c:v>
                </c:pt>
                <c:pt idx="12">
                  <c:v>5689405973</c:v>
                </c:pt>
                <c:pt idx="13">
                  <c:v>5184012397</c:v>
                </c:pt>
                <c:pt idx="14">
                  <c:v>4690716344</c:v>
                </c:pt>
                <c:pt idx="15">
                  <c:v>4244151960</c:v>
                </c:pt>
                <c:pt idx="16">
                  <c:v>3809420348</c:v>
                </c:pt>
                <c:pt idx="17">
                  <c:v>3387068505</c:v>
                </c:pt>
                <c:pt idx="18">
                  <c:v>2964716662</c:v>
                </c:pt>
                <c:pt idx="19">
                  <c:v>2552313941</c:v>
                </c:pt>
                <c:pt idx="20">
                  <c:v>2153263048</c:v>
                </c:pt>
                <c:pt idx="21">
                  <c:v>1754212155</c:v>
                </c:pt>
                <c:pt idx="22">
                  <c:v>1355161262</c:v>
                </c:pt>
                <c:pt idx="23">
                  <c:v>956110369</c:v>
                </c:pt>
                <c:pt idx="24">
                  <c:v>576751784</c:v>
                </c:pt>
                <c:pt idx="25">
                  <c:v>237111751</c:v>
                </c:pt>
                <c:pt idx="26">
                  <c:v>52162739</c:v>
                </c:pt>
                <c:pt idx="27">
                  <c:v>6257962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36-4E0E-B70D-4F5F6627B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360776144"/>
        <c:axId val="360774504"/>
      </c:barChart>
      <c:catAx>
        <c:axId val="36077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0774504"/>
        <c:crosses val="autoZero"/>
        <c:auto val="1"/>
        <c:lblAlgn val="ctr"/>
        <c:lblOffset val="100"/>
        <c:noMultiLvlLbl val="0"/>
      </c:catAx>
      <c:valAx>
        <c:axId val="360774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077614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1440959065870015E-2"/>
                <c:y val="0.36752299800754584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pl-PL" sz="1200" b="0" dirty="0"/>
                    <a:t>w mln zł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258120078740164E-2"/>
          <c:y val="9.7588003223072303E-2"/>
          <c:w val="0.90855437992125976"/>
          <c:h val="0.80745819115980288"/>
        </c:manualLayout>
      </c:layout>
      <c:areaChart>
        <c:grouping val="stacked"/>
        <c:varyColors val="0"/>
        <c:ser>
          <c:idx val="2"/>
          <c:order val="2"/>
          <c:tx>
            <c:strRef>
              <c:f>Arkusz1!$D$1</c:f>
              <c:strCache>
                <c:ptCount val="1"/>
                <c:pt idx="0">
                  <c:v>Pomocnicza</c:v>
                </c:pt>
              </c:strCache>
            </c:strRef>
          </c:tx>
          <c:spPr>
            <a:noFill/>
            <a:ln>
              <a:noFill/>
            </a:ln>
            <a:effectLst/>
          </c:spPr>
          <c:cat>
            <c:strRef>
              <c:f>Arkusz1!$A$2:$A$11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</c:strRef>
          </c:cat>
          <c:val>
            <c:numRef>
              <c:f>Arkusz1!$D$2:$D$11</c:f>
              <c:numCache>
                <c:formatCode>0.00%</c:formatCode>
                <c:ptCount val="10"/>
                <c:pt idx="0">
                  <c:v>2.9899999999999999E-2</c:v>
                </c:pt>
                <c:pt idx="1">
                  <c:v>2.9000000000000001E-2</c:v>
                </c:pt>
                <c:pt idx="2">
                  <c:v>3.3399999999999999E-2</c:v>
                </c:pt>
                <c:pt idx="3">
                  <c:v>3.6999999999999998E-2</c:v>
                </c:pt>
                <c:pt idx="4">
                  <c:v>3.15E-2</c:v>
                </c:pt>
                <c:pt idx="5">
                  <c:v>3.5499999999999997E-2</c:v>
                </c:pt>
                <c:pt idx="6">
                  <c:v>3.2399999999999998E-2</c:v>
                </c:pt>
                <c:pt idx="7">
                  <c:v>3.1099999999999999E-2</c:v>
                </c:pt>
                <c:pt idx="8">
                  <c:v>2.8799999999999999E-2</c:v>
                </c:pt>
                <c:pt idx="9">
                  <c:v>2.64E-2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96-43D5-B106-B8EAD5C64D05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Przestrzeń</c:v>
                </c:pt>
              </c:strCache>
            </c:strRef>
          </c:tx>
          <c:spPr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c:spPr>
          <c:cat>
            <c:strRef>
              <c:f>Arkusz1!$A$2:$A$11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</c:strRef>
          </c:cat>
          <c:val>
            <c:numRef>
              <c:f>Arkusz1!$E$2:$E$11</c:f>
              <c:numCache>
                <c:formatCode>0.00%</c:formatCode>
                <c:ptCount val="10"/>
                <c:pt idx="0">
                  <c:v>4.6899999999999997E-2</c:v>
                </c:pt>
                <c:pt idx="1">
                  <c:v>2.4999999999999998E-2</c:v>
                </c:pt>
                <c:pt idx="2">
                  <c:v>1.84E-2</c:v>
                </c:pt>
                <c:pt idx="3">
                  <c:v>2.8100000000000007E-2</c:v>
                </c:pt>
                <c:pt idx="4">
                  <c:v>2.4899999999999999E-2</c:v>
                </c:pt>
                <c:pt idx="5">
                  <c:v>1.3700000000000004E-2</c:v>
                </c:pt>
                <c:pt idx="6">
                  <c:v>2.5500000000000002E-2</c:v>
                </c:pt>
                <c:pt idx="7">
                  <c:v>4.1599999999999998E-2</c:v>
                </c:pt>
                <c:pt idx="8">
                  <c:v>5.7799999999999997E-2</c:v>
                </c:pt>
                <c:pt idx="9">
                  <c:v>6.3900000000000012E-2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96-43D5-B106-B8EAD5C64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7793032"/>
        <c:axId val="537789752"/>
      </c:areaChart>
      <c:lineChart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Limit</c:v>
                </c:pt>
              </c:strCache>
            </c:strRef>
          </c:tx>
          <c:spPr>
            <a:ln w="50800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chemeClr val="accent3">
                    <a:lumMod val="50000"/>
                  </a:schemeClr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3253873623949944E-2"/>
                  <c:y val="-8.2869811819724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25-4002-83F4-DE856DE0D91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3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</c:strRef>
          </c:cat>
          <c:val>
            <c:numRef>
              <c:f>Arkusz1!$B$2:$B$11</c:f>
              <c:numCache>
                <c:formatCode>0.00%</c:formatCode>
                <c:ptCount val="10"/>
                <c:pt idx="0">
                  <c:v>7.6799999999999993E-2</c:v>
                </c:pt>
                <c:pt idx="1">
                  <c:v>5.3999999999999999E-2</c:v>
                </c:pt>
                <c:pt idx="2">
                  <c:v>5.1799999999999999E-2</c:v>
                </c:pt>
                <c:pt idx="3">
                  <c:v>6.5100000000000005E-2</c:v>
                </c:pt>
                <c:pt idx="4">
                  <c:v>5.6399999999999999E-2</c:v>
                </c:pt>
                <c:pt idx="5">
                  <c:v>4.9200000000000001E-2</c:v>
                </c:pt>
                <c:pt idx="6">
                  <c:v>5.79E-2</c:v>
                </c:pt>
                <c:pt idx="7">
                  <c:v>7.2700000000000001E-2</c:v>
                </c:pt>
                <c:pt idx="8">
                  <c:v>8.6599999999999996E-2</c:v>
                </c:pt>
                <c:pt idx="9">
                  <c:v>9.0300000000000005E-2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96-43D5-B106-B8EAD5C64D0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Wskaźnik</c:v>
                </c:pt>
              </c:strCache>
            </c:strRef>
          </c:tx>
          <c:spPr>
            <a:ln w="50800" cap="rnd">
              <a:solidFill>
                <a:srgbClr val="0066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6600"/>
                </a:solidFill>
              </a:ln>
              <a:effectLst/>
            </c:spPr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66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Arkusz1!$A$2:$A$11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</c:strRef>
          </c:cat>
          <c:val>
            <c:numRef>
              <c:f>Arkusz1!$C$2:$C$11</c:f>
              <c:numCache>
                <c:formatCode>0.00%</c:formatCode>
                <c:ptCount val="10"/>
                <c:pt idx="0">
                  <c:v>2.9899999999999999E-2</c:v>
                </c:pt>
                <c:pt idx="1">
                  <c:v>2.9000000000000001E-2</c:v>
                </c:pt>
                <c:pt idx="2">
                  <c:v>3.3399999999999999E-2</c:v>
                </c:pt>
                <c:pt idx="3">
                  <c:v>3.6999999999999998E-2</c:v>
                </c:pt>
                <c:pt idx="4">
                  <c:v>3.15E-2</c:v>
                </c:pt>
                <c:pt idx="5">
                  <c:v>3.5499999999999997E-2</c:v>
                </c:pt>
                <c:pt idx="6">
                  <c:v>3.2399999999999998E-2</c:v>
                </c:pt>
                <c:pt idx="7">
                  <c:v>3.1099999999999999E-2</c:v>
                </c:pt>
                <c:pt idx="8">
                  <c:v>2.8799999999999999E-2</c:v>
                </c:pt>
                <c:pt idx="9">
                  <c:v>2.64E-2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96-43D5-B106-B8EAD5C64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1632552"/>
        <c:axId val="641632224"/>
      </c:lineChart>
      <c:catAx>
        <c:axId val="641632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1632224"/>
        <c:crosses val="autoZero"/>
        <c:auto val="1"/>
        <c:lblAlgn val="ctr"/>
        <c:lblOffset val="100"/>
        <c:noMultiLvlLbl val="0"/>
      </c:catAx>
      <c:valAx>
        <c:axId val="641632224"/>
        <c:scaling>
          <c:orientation val="minMax"/>
          <c:max val="0.1"/>
          <c:min val="2.0000000000000004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1632552"/>
        <c:crosses val="autoZero"/>
        <c:crossBetween val="between"/>
      </c:valAx>
      <c:valAx>
        <c:axId val="537789752"/>
        <c:scaling>
          <c:orientation val="minMax"/>
          <c:min val="2.0000000000000004E-2"/>
        </c:scaling>
        <c:delete val="1"/>
        <c:axPos val="r"/>
        <c:numFmt formatCode="0.00%" sourceLinked="1"/>
        <c:majorTickMark val="out"/>
        <c:minorTickMark val="none"/>
        <c:tickLblPos val="nextTo"/>
        <c:crossAx val="537793032"/>
        <c:crosses val="max"/>
        <c:crossBetween val="between"/>
      </c:valAx>
      <c:catAx>
        <c:axId val="5377930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37789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2019 r.</c:v>
                </c:pt>
                <c:pt idx="1">
                  <c:v>2020 r.</c:v>
                </c:pt>
                <c:pt idx="2">
                  <c:v>2021 r.</c:v>
                </c:pt>
                <c:pt idx="3">
                  <c:v>2022 r.</c:v>
                </c:pt>
                <c:pt idx="4">
                  <c:v>2023 r.</c:v>
                </c:pt>
                <c:pt idx="5">
                  <c:v>2024 r.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5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D7-48E3-9D66-8C92C3BD80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546641816"/>
        <c:axId val="546633944"/>
      </c:barChart>
      <c:catAx>
        <c:axId val="54664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6633944"/>
        <c:crosses val="autoZero"/>
        <c:auto val="1"/>
        <c:lblAlgn val="ctr"/>
        <c:lblOffset val="100"/>
        <c:noMultiLvlLbl val="0"/>
      </c:catAx>
      <c:valAx>
        <c:axId val="5466339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46641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wydatki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2019 r.</c:v>
                </c:pt>
                <c:pt idx="1">
                  <c:v>2020 r.</c:v>
                </c:pt>
                <c:pt idx="2">
                  <c:v>2021 r.</c:v>
                </c:pt>
                <c:pt idx="3">
                  <c:v>2022 r.</c:v>
                </c:pt>
                <c:pt idx="4">
                  <c:v>2023 r.</c:v>
                </c:pt>
                <c:pt idx="5">
                  <c:v>2024 r.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4464</c:v>
                </c:pt>
                <c:pt idx="1">
                  <c:v>4770</c:v>
                </c:pt>
                <c:pt idx="2">
                  <c:v>5112</c:v>
                </c:pt>
                <c:pt idx="3">
                  <c:v>5664</c:v>
                </c:pt>
                <c:pt idx="4">
                  <c:v>6707</c:v>
                </c:pt>
                <c:pt idx="5">
                  <c:v>8641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D7-48E3-9D66-8C92C3BD80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46641816"/>
        <c:axId val="546633944"/>
      </c:barChart>
      <c:catAx>
        <c:axId val="54664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6633944"/>
        <c:crosses val="autoZero"/>
        <c:auto val="1"/>
        <c:lblAlgn val="ctr"/>
        <c:lblOffset val="100"/>
        <c:noMultiLvlLbl val="0"/>
      </c:catAx>
      <c:valAx>
        <c:axId val="5466339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46641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wydatki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2019 r.</c:v>
                </c:pt>
                <c:pt idx="1">
                  <c:v>2020 r.</c:v>
                </c:pt>
                <c:pt idx="2">
                  <c:v>2021 r.</c:v>
                </c:pt>
                <c:pt idx="3">
                  <c:v>2022 r.</c:v>
                </c:pt>
                <c:pt idx="4">
                  <c:v>2023 r.</c:v>
                </c:pt>
                <c:pt idx="5">
                  <c:v>2024 r.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2801</c:v>
                </c:pt>
                <c:pt idx="1">
                  <c:v>2768</c:v>
                </c:pt>
                <c:pt idx="2">
                  <c:v>2894</c:v>
                </c:pt>
                <c:pt idx="3">
                  <c:v>3076</c:v>
                </c:pt>
                <c:pt idx="4">
                  <c:v>3782</c:v>
                </c:pt>
                <c:pt idx="5">
                  <c:v>4260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D7-48E3-9D66-8C92C3BD80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46641816"/>
        <c:axId val="546633944"/>
      </c:barChart>
      <c:catAx>
        <c:axId val="54664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6633944"/>
        <c:crosses val="autoZero"/>
        <c:auto val="1"/>
        <c:lblAlgn val="ctr"/>
        <c:lblOffset val="100"/>
        <c:noMultiLvlLbl val="0"/>
      </c:catAx>
      <c:valAx>
        <c:axId val="5466339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46641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wynik budżetu 4kw</c:v>
                </c:pt>
              </c:strCache>
            </c:strRef>
          </c:tx>
          <c:spPr>
            <a:solidFill>
              <a:srgbClr val="5A8B25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9766-496B-B915-39A3E10DD164}"/>
              </c:ext>
            </c:extLst>
          </c:dPt>
          <c:dPt>
            <c:idx val="1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9766-496B-B915-39A3E10DD164}"/>
              </c:ext>
            </c:extLst>
          </c:dPt>
          <c:dPt>
            <c:idx val="2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9766-496B-B915-39A3E10DD164}"/>
              </c:ext>
            </c:extLst>
          </c:dPt>
          <c:dLbls>
            <c:dLbl>
              <c:idx val="15"/>
              <c:layout>
                <c:manualLayout>
                  <c:x val="3.689260465952628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48-42A8-933A-523558248BA5}"/>
                </c:ext>
              </c:extLst>
            </c:dLbl>
            <c:numFmt formatCode="\+#,##0;\-#,##0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Arkusz1!$A$2:$A$18</c:f>
              <c:strCache>
                <c:ptCount val="17"/>
                <c:pt idx="0">
                  <c:v>2008 r.</c:v>
                </c:pt>
                <c:pt idx="1">
                  <c:v>2009 r.</c:v>
                </c:pt>
                <c:pt idx="2">
                  <c:v>2010 r.</c:v>
                </c:pt>
                <c:pt idx="3">
                  <c:v>2011 r.</c:v>
                </c:pt>
                <c:pt idx="4">
                  <c:v>2012 r.</c:v>
                </c:pt>
                <c:pt idx="5">
                  <c:v>2013 r.</c:v>
                </c:pt>
                <c:pt idx="6">
                  <c:v>2014 r.</c:v>
                </c:pt>
                <c:pt idx="7">
                  <c:v>2015 r.</c:v>
                </c:pt>
                <c:pt idx="8">
                  <c:v>2016 r.</c:v>
                </c:pt>
                <c:pt idx="9">
                  <c:v>2017 r.</c:v>
                </c:pt>
                <c:pt idx="10">
                  <c:v>2018 r.</c:v>
                </c:pt>
                <c:pt idx="11">
                  <c:v>2019 r.</c:v>
                </c:pt>
                <c:pt idx="12">
                  <c:v>2020 r.</c:v>
                </c:pt>
                <c:pt idx="13">
                  <c:v>2021 r.</c:v>
                </c:pt>
                <c:pt idx="14">
                  <c:v>2022 r.</c:v>
                </c:pt>
                <c:pt idx="15">
                  <c:v>2023 r.</c:v>
                </c:pt>
                <c:pt idx="16">
                  <c:v>2024 r.</c:v>
                </c:pt>
              </c:strCache>
            </c:strRef>
          </c:cat>
          <c:val>
            <c:numRef>
              <c:f>Arkusz1!$B$2:$B$18</c:f>
              <c:numCache>
                <c:formatCode>#,##0.00</c:formatCode>
                <c:ptCount val="17"/>
                <c:pt idx="0">
                  <c:v>-2613.6485695191345</c:v>
                </c:pt>
                <c:pt idx="1">
                  <c:v>-12985.733806599335</c:v>
                </c:pt>
                <c:pt idx="2">
                  <c:v>-14969.569065579833</c:v>
                </c:pt>
                <c:pt idx="3">
                  <c:v>-10285.613303959626</c:v>
                </c:pt>
                <c:pt idx="4">
                  <c:v>-3045.7801617297364</c:v>
                </c:pt>
                <c:pt idx="5">
                  <c:v>-380.36272309970093</c:v>
                </c:pt>
                <c:pt idx="6">
                  <c:v>-2416.962150620117</c:v>
                </c:pt>
                <c:pt idx="7">
                  <c:v>2603.6490451206664</c:v>
                </c:pt>
                <c:pt idx="8">
                  <c:v>7634.3723079202882</c:v>
                </c:pt>
                <c:pt idx="9">
                  <c:v>-287.60324982040407</c:v>
                </c:pt>
                <c:pt idx="10">
                  <c:v>-7539.8493669921572</c:v>
                </c:pt>
                <c:pt idx="11">
                  <c:v>-1701.8603299901124</c:v>
                </c:pt>
                <c:pt idx="12">
                  <c:v>5689.4826904505617</c:v>
                </c:pt>
                <c:pt idx="13">
                  <c:v>17441.837962490721</c:v>
                </c:pt>
                <c:pt idx="14">
                  <c:v>-8179.8150123211672</c:v>
                </c:pt>
                <c:pt idx="15">
                  <c:v>-22940</c:v>
                </c:pt>
                <c:pt idx="16">
                  <c:v>-40606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AD1A0F"/>
                  </a:solidFill>
                  <a:ln>
                    <a:noFill/>
                  </a:ln>
                  <a:effectLst>
                    <a:outerShdw blurRad="76200" dir="18900000" sy="23000" kx="-1200000" algn="bl" rotWithShape="0">
                      <a:prstClr val="black">
                        <a:alpha val="20000"/>
                      </a:prstClr>
                    </a:outerShdw>
                  </a:effectLst>
                </c14:spPr>
              </c14:invertSolidFillFmt>
            </c:ext>
            <c:ext xmlns:c16="http://schemas.microsoft.com/office/drawing/2014/chart" uri="{C3380CC4-5D6E-409C-BE32-E72D297353CC}">
              <c16:uniqueId val="{00000006-9766-496B-B915-39A3E10DD16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838228544"/>
        <c:axId val="-838228000"/>
      </c:barChart>
      <c:catAx>
        <c:axId val="-83822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l-PL"/>
          </a:p>
        </c:txPr>
        <c:crossAx val="-838228000"/>
        <c:crosses val="autoZero"/>
        <c:auto val="1"/>
        <c:lblAlgn val="ctr"/>
        <c:lblOffset val="100"/>
        <c:noMultiLvlLbl val="0"/>
      </c:catAx>
      <c:valAx>
        <c:axId val="-838228000"/>
        <c:scaling>
          <c:orientation val="minMax"/>
          <c:min val="-60000"/>
        </c:scaling>
        <c:delete val="1"/>
        <c:axPos val="l"/>
        <c:numFmt formatCode="#,##0" sourceLinked="0"/>
        <c:majorTickMark val="out"/>
        <c:minorTickMark val="none"/>
        <c:tickLblPos val="nextTo"/>
        <c:crossAx val="-83822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258120078740164E-2"/>
          <c:y val="9.7588003223072303E-2"/>
          <c:w val="0.90855437992125976"/>
          <c:h val="0.807458191159802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WPF</c:v>
                </c:pt>
              </c:strCache>
            </c:strRef>
          </c:tx>
          <c:spPr>
            <a:solidFill>
              <a:srgbClr val="4E607A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Arkusz1!$A$2:$A$11</c:f>
              <c:strCache>
                <c:ptCount val="10"/>
                <c:pt idx="0">
                  <c:v>2018 r.</c:v>
                </c:pt>
                <c:pt idx="1">
                  <c:v>2019 r.</c:v>
                </c:pt>
                <c:pt idx="2">
                  <c:v>2020 r.</c:v>
                </c:pt>
                <c:pt idx="3">
                  <c:v>2021 r.</c:v>
                </c:pt>
                <c:pt idx="4">
                  <c:v>2022 r.</c:v>
                </c:pt>
                <c:pt idx="5">
                  <c:v>2023 r.</c:v>
                </c:pt>
                <c:pt idx="6">
                  <c:v>2024 r.</c:v>
                </c:pt>
                <c:pt idx="7">
                  <c:v>2025 r.</c:v>
                </c:pt>
                <c:pt idx="8">
                  <c:v>2026 r.</c:v>
                </c:pt>
                <c:pt idx="9">
                  <c:v>2027 r.</c:v>
                </c:pt>
              </c:strCache>
            </c:strRef>
          </c:cat>
          <c:val>
            <c:numRef>
              <c:f>Arkusz1!$B$2:$B$11</c:f>
              <c:numCache>
                <c:formatCode>0</c:formatCode>
                <c:ptCount val="10"/>
                <c:pt idx="0">
                  <c:v>12701</c:v>
                </c:pt>
                <c:pt idx="1">
                  <c:v>13897</c:v>
                </c:pt>
                <c:pt idx="2">
                  <c:v>14707</c:v>
                </c:pt>
                <c:pt idx="3">
                  <c:v>14977</c:v>
                </c:pt>
                <c:pt idx="4">
                  <c:v>16727</c:v>
                </c:pt>
                <c:pt idx="5">
                  <c:v>19181</c:v>
                </c:pt>
                <c:pt idx="6">
                  <c:v>23794</c:v>
                </c:pt>
                <c:pt idx="7">
                  <c:v>22574</c:v>
                </c:pt>
                <c:pt idx="8">
                  <c:v>22408</c:v>
                </c:pt>
                <c:pt idx="9">
                  <c:v>23023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96-43D5-B106-B8EAD5C64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641632552"/>
        <c:axId val="641632224"/>
      </c:barChart>
      <c:catAx>
        <c:axId val="641632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1632224"/>
        <c:crosses val="autoZero"/>
        <c:auto val="1"/>
        <c:lblAlgn val="ctr"/>
        <c:lblOffset val="100"/>
        <c:noMultiLvlLbl val="0"/>
      </c:catAx>
      <c:valAx>
        <c:axId val="641632224"/>
        <c:scaling>
          <c:orientation val="minMax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000" dirty="0"/>
                  <a:t>mln zł</a:t>
                </a:r>
              </a:p>
            </c:rich>
          </c:tx>
          <c:layout>
            <c:manualLayout>
              <c:xMode val="edge"/>
              <c:yMode val="edge"/>
              <c:x val="1.40625E-2"/>
              <c:y val="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1632552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258120078740164E-2"/>
          <c:y val="9.7588003223072303E-2"/>
          <c:w val="0.90855437992125976"/>
          <c:h val="0.807458191159802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WPF</c:v>
                </c:pt>
              </c:strCache>
            </c:strRef>
          </c:tx>
          <c:spPr>
            <a:solidFill>
              <a:srgbClr val="54678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Arkusz1!$A$2:$A$12</c:f>
              <c:strCache>
                <c:ptCount val="11"/>
                <c:pt idx="0">
                  <c:v>2024 r.</c:v>
                </c:pt>
                <c:pt idx="1">
                  <c:v>2025 r.</c:v>
                </c:pt>
                <c:pt idx="2">
                  <c:v>2026 r.</c:v>
                </c:pt>
                <c:pt idx="3">
                  <c:v>2027 r.</c:v>
                </c:pt>
                <c:pt idx="4">
                  <c:v>2028 r.</c:v>
                </c:pt>
                <c:pt idx="5">
                  <c:v>2029 r.</c:v>
                </c:pt>
                <c:pt idx="6">
                  <c:v>2030 r.</c:v>
                </c:pt>
                <c:pt idx="7">
                  <c:v>2031 r.</c:v>
                </c:pt>
                <c:pt idx="8">
                  <c:v>2032 r.</c:v>
                </c:pt>
                <c:pt idx="9">
                  <c:v>2033 r.</c:v>
                </c:pt>
                <c:pt idx="10">
                  <c:v>2034 r.</c:v>
                </c:pt>
              </c:strCache>
            </c:strRef>
          </c:cat>
          <c:val>
            <c:numRef>
              <c:f>Arkusz1!$B$2:$B$12</c:f>
              <c:numCache>
                <c:formatCode>General</c:formatCode>
                <c:ptCount val="11"/>
                <c:pt idx="0">
                  <c:v>3705</c:v>
                </c:pt>
                <c:pt idx="1">
                  <c:v>3665</c:v>
                </c:pt>
                <c:pt idx="2">
                  <c:v>3128</c:v>
                </c:pt>
                <c:pt idx="3">
                  <c:v>1890</c:v>
                </c:pt>
                <c:pt idx="4">
                  <c:v>945</c:v>
                </c:pt>
                <c:pt idx="5">
                  <c:v>854</c:v>
                </c:pt>
                <c:pt idx="6">
                  <c:v>1391</c:v>
                </c:pt>
                <c:pt idx="7">
                  <c:v>1876</c:v>
                </c:pt>
                <c:pt idx="8">
                  <c:v>2096</c:v>
                </c:pt>
                <c:pt idx="9">
                  <c:v>2450</c:v>
                </c:pt>
                <c:pt idx="10">
                  <c:v>2640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96-43D5-B106-B8EAD5C64D05}"/>
            </c:ext>
          </c:extLst>
        </c:ser>
        <c:ser>
          <c:idx val="2"/>
          <c:order val="1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numFmt formatCode="\+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Arkusz1!$A$2:$A$12</c:f>
              <c:strCache>
                <c:ptCount val="11"/>
                <c:pt idx="0">
                  <c:v>2024 r.</c:v>
                </c:pt>
                <c:pt idx="1">
                  <c:v>2025 r.</c:v>
                </c:pt>
                <c:pt idx="2">
                  <c:v>2026 r.</c:v>
                </c:pt>
                <c:pt idx="3">
                  <c:v>2027 r.</c:v>
                </c:pt>
                <c:pt idx="4">
                  <c:v>2028 r.</c:v>
                </c:pt>
                <c:pt idx="5">
                  <c:v>2029 r.</c:v>
                </c:pt>
                <c:pt idx="6">
                  <c:v>2030 r.</c:v>
                </c:pt>
                <c:pt idx="7">
                  <c:v>2031 r.</c:v>
                </c:pt>
                <c:pt idx="8">
                  <c:v>2032 r.</c:v>
                </c:pt>
                <c:pt idx="9">
                  <c:v>2033 r.</c:v>
                </c:pt>
                <c:pt idx="10">
                  <c:v>2034 r.</c:v>
                </c:pt>
              </c:strCache>
            </c:strRef>
          </c:cat>
          <c:val>
            <c:numRef>
              <c:f>Arkusz1!$D$2:$D$12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3-6D96-43D5-B106-B8EAD5C64D05}"/>
            </c:ext>
          </c:extLst>
        </c:ser>
        <c:ser>
          <c:idx val="3"/>
          <c:order val="2"/>
          <c:tx>
            <c:strRef>
              <c:f>Arkusz1!$E$1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rgbClr val="33F729"/>
            </a:solidFill>
            <a:ln>
              <a:noFill/>
            </a:ln>
            <a:effectLst/>
          </c:spPr>
          <c:invertIfNegative val="0"/>
          <c:dLbls>
            <c:dLbl>
              <c:idx val="8"/>
              <c:layout>
                <c:manualLayout>
                  <c:x val="-1.5625000000001146E-3"/>
                  <c:y val="-3.50154134449537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6-43D5-B106-B8EAD5C64D05}"/>
                </c:ext>
              </c:extLst>
            </c:dLbl>
            <c:dLbl>
              <c:idx val="9"/>
              <c:layout>
                <c:manualLayout>
                  <c:x val="1.5624999999998854E-3"/>
                  <c:y val="-3.79333645653665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6-43D5-B106-B8EAD5C64D05}"/>
                </c:ext>
              </c:extLst>
            </c:dLbl>
            <c:dLbl>
              <c:idx val="10"/>
              <c:layout>
                <c:manualLayout>
                  <c:x val="1.5625000000000001E-3"/>
                  <c:y val="-2.917951120412815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39-422E-B31F-C059F90CBE0F}"/>
                </c:ext>
              </c:extLst>
            </c:dLbl>
            <c:numFmt formatCode="\+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Arkusz1!$A$2:$A$12</c:f>
              <c:strCache>
                <c:ptCount val="11"/>
                <c:pt idx="0">
                  <c:v>2024 r.</c:v>
                </c:pt>
                <c:pt idx="1">
                  <c:v>2025 r.</c:v>
                </c:pt>
                <c:pt idx="2">
                  <c:v>2026 r.</c:v>
                </c:pt>
                <c:pt idx="3">
                  <c:v>2027 r.</c:v>
                </c:pt>
                <c:pt idx="4">
                  <c:v>2028 r.</c:v>
                </c:pt>
                <c:pt idx="5">
                  <c:v>2029 r.</c:v>
                </c:pt>
                <c:pt idx="6">
                  <c:v>2030 r.</c:v>
                </c:pt>
                <c:pt idx="7">
                  <c:v>2031 r.</c:v>
                </c:pt>
                <c:pt idx="8">
                  <c:v>2032 r.</c:v>
                </c:pt>
                <c:pt idx="9">
                  <c:v>2033 r.</c:v>
                </c:pt>
                <c:pt idx="10">
                  <c:v>2034 r.</c:v>
                </c:pt>
              </c:strCache>
            </c:strRef>
          </c:cat>
          <c:val>
            <c:numRef>
              <c:f>Arkusz1!$E$2:$E$12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4-6D96-43D5-B106-B8EAD5C64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641632552"/>
        <c:axId val="641632224"/>
      </c:barChart>
      <c:catAx>
        <c:axId val="641632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1632224"/>
        <c:crosses val="autoZero"/>
        <c:auto val="1"/>
        <c:lblAlgn val="ctr"/>
        <c:lblOffset val="100"/>
        <c:noMultiLvlLbl val="0"/>
      </c:catAx>
      <c:valAx>
        <c:axId val="641632224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200" b="1" dirty="0"/>
                  <a:t>mln zł</a:t>
                </a:r>
              </a:p>
            </c:rich>
          </c:tx>
          <c:layout>
            <c:manualLayout>
              <c:xMode val="edge"/>
              <c:yMode val="edge"/>
              <c:x val="2.8106745302174583E-2"/>
              <c:y val="1.85011886630016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1632552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WPF 2025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85A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B40D-473D-9CE5-1D61F9322997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2024 rok</c:v>
                </c:pt>
                <c:pt idx="1">
                  <c:v>2025 rok</c:v>
                </c:pt>
                <c:pt idx="2">
                  <c:v>2026 rok</c:v>
                </c:pt>
                <c:pt idx="3">
                  <c:v>2027 rok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23933</c:v>
                </c:pt>
                <c:pt idx="1">
                  <c:v>26355</c:v>
                </c:pt>
                <c:pt idx="2">
                  <c:v>26151</c:v>
                </c:pt>
                <c:pt idx="3">
                  <c:v>26326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D7-4144-9465-014BF02C0BA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overlap val="100"/>
        <c:axId val="478675088"/>
        <c:axId val="478678696"/>
      </c:barChart>
      <c:catAx>
        <c:axId val="47867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8678696"/>
        <c:crosses val="autoZero"/>
        <c:auto val="1"/>
        <c:lblAlgn val="ctr"/>
        <c:lblOffset val="100"/>
        <c:noMultiLvlLbl val="0"/>
      </c:catAx>
      <c:valAx>
        <c:axId val="478678696"/>
        <c:scaling>
          <c:orientation val="minMax"/>
          <c:min val="18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000" dirty="0"/>
                  <a:t>mln zł</a:t>
                </a:r>
              </a:p>
            </c:rich>
          </c:tx>
          <c:layout>
            <c:manualLayout>
              <c:xMode val="edge"/>
              <c:yMode val="edge"/>
              <c:x val="1.3917997351416063E-2"/>
              <c:y val="0.43310597990154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8675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2025 rok</c:v>
                </c:pt>
                <c:pt idx="1">
                  <c:v>2026 rok</c:v>
                </c:pt>
                <c:pt idx="2">
                  <c:v>2027 rok</c:v>
                </c:pt>
              </c:strCache>
            </c:strRef>
          </c:cat>
          <c:val>
            <c:numRef>
              <c:f>Arkusz1!$B$2:$B$4</c:f>
              <c:numCache>
                <c:formatCode>#,##0</c:formatCode>
                <c:ptCount val="3"/>
                <c:pt idx="0">
                  <c:v>26355</c:v>
                </c:pt>
                <c:pt idx="1">
                  <c:v>26151</c:v>
                </c:pt>
                <c:pt idx="2">
                  <c:v>26326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D7-4144-9465-014BF02C0BA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elete val="1"/>
          </c:dLbls>
          <c:cat>
            <c:strRef>
              <c:f>Arkusz1!$A$2:$A$4</c:f>
              <c:strCache>
                <c:ptCount val="3"/>
                <c:pt idx="0">
                  <c:v>2025 rok</c:v>
                </c:pt>
                <c:pt idx="1">
                  <c:v>2026 rok</c:v>
                </c:pt>
                <c:pt idx="2">
                  <c:v>2027 rok</c:v>
                </c:pt>
              </c:strCache>
            </c:strRef>
          </c:cat>
          <c:val>
            <c:numRef>
              <c:f>Arkusz1!$C$2:$C$4</c:f>
              <c:numCache>
                <c:formatCode>#,##0</c:formatCode>
                <c:ptCount val="3"/>
                <c:pt idx="1">
                  <c:v>1021.0049999999974</c:v>
                </c:pt>
                <c:pt idx="2">
                  <c:v>1552.4771299999993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F3-43F2-AC0B-6483BA074B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overlap val="100"/>
        <c:axId val="478675088"/>
        <c:axId val="478678696"/>
      </c:barChart>
      <c:catAx>
        <c:axId val="47867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8678696"/>
        <c:crosses val="autoZero"/>
        <c:auto val="1"/>
        <c:lblAlgn val="ctr"/>
        <c:lblOffset val="100"/>
        <c:noMultiLvlLbl val="0"/>
      </c:catAx>
      <c:valAx>
        <c:axId val="478678696"/>
        <c:scaling>
          <c:orientation val="minMax"/>
          <c:min val="2200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000" dirty="0"/>
                  <a:t>mln zł</a:t>
                </a:r>
              </a:p>
            </c:rich>
          </c:tx>
          <c:layout>
            <c:manualLayout>
              <c:xMode val="edge"/>
              <c:yMode val="edge"/>
              <c:x val="1.3917997351416063E-2"/>
              <c:y val="0.43310597990154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8675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0.4767</cdr:x>
      <cdr:y>0.02121</cdr:y>
    </cdr:from>
    <cdr:to>
      <cdr:x>0.77672</cdr:x>
      <cdr:y>0.10847</cdr:y>
    </cdr:to>
    <cdr:sp macro="" textlink="">
      <cdr:nvSpPr>
        <cdr:cNvPr id="4" name="pole tekstowe 13"/>
        <cdr:cNvSpPr txBox="1"/>
      </cdr:nvSpPr>
      <cdr:spPr>
        <a:xfrm xmlns:a="http://schemas.openxmlformats.org/drawingml/2006/main">
          <a:off x="2628907" y="89773"/>
          <a:ext cx="1654538" cy="36932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l-PL" b="1" dirty="0">
              <a:solidFill>
                <a:srgbClr val="C00000"/>
              </a:solidFill>
            </a:rPr>
            <a:t>-204 </a:t>
          </a:r>
          <a:r>
            <a:rPr lang="pl-PL" sz="1400" b="1" dirty="0">
              <a:solidFill>
                <a:srgbClr val="C00000"/>
              </a:solidFill>
            </a:rPr>
            <a:t>mln zł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3E98F-710C-451B-8FA2-3F3CF8121B50}" type="datetimeFigureOut">
              <a:rPr lang="pl-PL" smtClean="0"/>
              <a:t>12.12.2024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F8F6-4D00-4E6D-A406-3A443E38E9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93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477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41028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5254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2609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1247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588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5798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92940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29570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9273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137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18723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5552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0849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5922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81884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69755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6485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72033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48872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25454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72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58867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23386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11151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63727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2696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40253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606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6097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23046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373875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759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000" dirty="0"/>
              <a:t>2022 r. 9632 = 8073 (2022 r. bez PŁ) + 684 (5 Kaczyńskiego: 355 + 191 + 138) + 875</a:t>
            </a:r>
            <a:r>
              <a:rPr lang="pl-PL" sz="1000" baseline="0" dirty="0"/>
              <a:t> (skutki ryczałtu w 2021 r.)</a:t>
            </a:r>
            <a:endParaRPr lang="pl-PL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1000" dirty="0"/>
              <a:t>2023 r. 10445 = 8886 (2023 r. bez PŁ) + 684 (5 Kaczyńskiego: 355 + 191 + 138) + 875</a:t>
            </a:r>
            <a:r>
              <a:rPr lang="pl-PL" sz="1000" baseline="0" dirty="0"/>
              <a:t> (skutki ryczałtu w 2021 r.)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1000" dirty="0"/>
              <a:t>2024 r. 11445 = 9886 (2024 r. bez PŁ) + 684 (5 Kaczyńskiego: 355 + 191 + 138) + 875</a:t>
            </a:r>
            <a:r>
              <a:rPr lang="pl-PL" sz="1000" baseline="0" dirty="0"/>
              <a:t> (skutki ryczałtu w 2021 r.)</a:t>
            </a:r>
            <a:endParaRPr lang="pl-PL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1000" dirty="0"/>
              <a:t>W latach 2022-2023 uwzględniono 875 ubytku ryczałtu a nie 190 (skutek dla 2021 r., czyli przed PŁ),</a:t>
            </a:r>
            <a:r>
              <a:rPr lang="pl-PL" sz="1000" baseline="0" dirty="0"/>
              <a:t> co oznacza wzrost dochodów z PIT bez skutków PŁ 2022/2021 o 24% (kolejne zmiany prawne w ryczałcie wprowadzone w PŁ są już </a:t>
            </a:r>
            <a:r>
              <a:rPr lang="pl-PL" sz="1000" baseline="0" dirty="0" err="1"/>
              <a:t>uwzgl</a:t>
            </a:r>
            <a:r>
              <a:rPr lang="pl-PL" sz="1000" baseline="0" dirty="0"/>
              <a:t>. w skutkach Polskiego Ładu, w związku z czym zasadnym byłoby utrzymanie 190 mln w latach 2022-2023 jako skutki zmian prawnych w ryczałcie wprowadzonych w 2021 r., a więc przed PŁ)</a:t>
            </a:r>
            <a:endParaRPr lang="pl-PL" sz="1000" dirty="0"/>
          </a:p>
          <a:p>
            <a:endParaRPr lang="pl-PL" sz="1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393931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2456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88479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854988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246095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5471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5406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Przeciętne</a:t>
            </a:r>
            <a:r>
              <a:rPr lang="pl-PL" baseline="0" dirty="0"/>
              <a:t> wynagrodzenie w II kwartale (komunikat GUS):</a:t>
            </a:r>
            <a:endParaRPr lang="pl-P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II kwartał 2019 r.: 4.839,24 zł</a:t>
            </a:r>
          </a:p>
          <a:p>
            <a:r>
              <a:rPr lang="pl-PL" dirty="0"/>
              <a:t>II kwartał 2024 r.: 8.038,41 zł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2389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Dopłata po uwzględnieniu oprócz</a:t>
            </a:r>
            <a:r>
              <a:rPr lang="pl-PL" baseline="0" dirty="0"/>
              <a:t> subwencji oświatowej, także dotacji przedszkolnej i środków ukraińskich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5944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PW niewykonania planu dochodów</a:t>
            </a:r>
            <a:r>
              <a:rPr lang="pl-PL" baseline="0" dirty="0"/>
              <a:t> ze sprzedaży biletów w kwocie -286 mln zł.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3081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0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F06293-DB52-DF1B-C822-7E21A44958C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l-PL"/>
              <a:t>Wykonanie budżetów JST w 2023 roku</a:t>
            </a:r>
          </a:p>
        </p:txBody>
      </p:sp>
    </p:spTree>
    <p:extLst>
      <p:ext uri="{BB962C8B-B14F-4D97-AF65-F5344CB8AC3E}">
        <p14:creationId xmlns:p14="http://schemas.microsoft.com/office/powerpoint/2010/main" val="2851486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8">
            <a:extLst>
              <a:ext uri="{FF2B5EF4-FFF2-40B4-BE49-F238E27FC236}">
                <a16:creationId xmlns:a16="http://schemas.microsoft.com/office/drawing/2014/main" id="{AE921C64-0565-41B9-8D4A-B4701B52F3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4727" y="4116721"/>
            <a:ext cx="8422546" cy="95817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200">
                <a:latin typeface="Engram Warsaw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80966062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rozdział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44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5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819900" y="6613800"/>
            <a:ext cx="484079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80549692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k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tekstu 14"/>
          <p:cNvSpPr>
            <a:spLocks noGrp="1"/>
          </p:cNvSpPr>
          <p:nvPr>
            <p:ph type="body" sz="quarter" idx="10"/>
          </p:nvPr>
        </p:nvSpPr>
        <p:spPr>
          <a:xfrm>
            <a:off x="498476" y="1286872"/>
            <a:ext cx="6506332" cy="4525962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latin typeface="Engram Warsaw" pitchFamily="50" charset="-18"/>
              </a:defRPr>
            </a:lvl1pPr>
            <a:lvl2pPr>
              <a:lnSpc>
                <a:spcPct val="125000"/>
              </a:lnSpc>
              <a:defRPr sz="1500">
                <a:latin typeface="Engram Warsaw" pitchFamily="50" charset="-18"/>
              </a:defRPr>
            </a:lvl2pPr>
            <a:lvl3pPr>
              <a:lnSpc>
                <a:spcPct val="125000"/>
              </a:lnSpc>
              <a:defRPr sz="1500">
                <a:latin typeface="Engram Warsaw" pitchFamily="50" charset="-18"/>
              </a:defRPr>
            </a:lvl3pPr>
            <a:lvl4pPr>
              <a:lnSpc>
                <a:spcPct val="125000"/>
              </a:lnSpc>
              <a:defRPr sz="1500">
                <a:latin typeface="Engram Warsaw" pitchFamily="50" charset="-18"/>
              </a:defRPr>
            </a:lvl4pPr>
            <a:lvl5pPr>
              <a:lnSpc>
                <a:spcPct val="125000"/>
              </a:lnSpc>
              <a:defRPr sz="1500"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7" name="Symbol zastępczy wykresu 16"/>
          <p:cNvSpPr>
            <a:spLocks noGrp="1"/>
          </p:cNvSpPr>
          <p:nvPr>
            <p:ph type="chart" sz="quarter" idx="11"/>
          </p:nvPr>
        </p:nvSpPr>
        <p:spPr>
          <a:xfrm>
            <a:off x="7794625" y="1286872"/>
            <a:ext cx="3884613" cy="4525962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467476" y="6613800"/>
            <a:ext cx="5193222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327331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sz="quarter" idx="10"/>
          </p:nvPr>
        </p:nvSpPr>
        <p:spPr>
          <a:xfrm>
            <a:off x="498475" y="1266825"/>
            <a:ext cx="11180763" cy="45053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953250" y="6613800"/>
            <a:ext cx="470744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50981289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ion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7548594" y="0"/>
            <a:ext cx="4643406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6862445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22864058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oziom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291398" y="1293017"/>
            <a:ext cx="6894000" cy="4400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4451031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7548594" y="6613800"/>
            <a:ext cx="4112103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003782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ńc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sz="quarter" idx="10"/>
          </p:nvPr>
        </p:nvSpPr>
        <p:spPr>
          <a:xfrm>
            <a:off x="1904302" y="4328719"/>
            <a:ext cx="8422546" cy="219791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Engram Warsaw Light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00769184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769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9" r:id="rId4"/>
    <p:sldLayoutId id="2147483660" r:id="rId5"/>
    <p:sldLayoutId id="2147483661" r:id="rId6"/>
    <p:sldLayoutId id="2147483654" r:id="rId7"/>
  </p:sldLayoutIdLst>
  <p:transition spd="slow">
    <p:cover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nowy.bip.um.warszawa.pl/web/biuro-planowania-budzetowego/-/2025-projekt-budzetu-zalaczniki-dzielnicowe-duplikuj-2?redirect=%2Fbudzet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hyperlink" Target="https://nowy.bip.um.warszawa.pl/web/biuro-planowania-budzetowego/-/2025-wstepny-projekt-budzetu-zalaczniki-dzielnicowe-duplikuj-2?redirect=%2Fwieloletnia-prognoza-finansowa" TargetMode="External"/><Relationship Id="rId4" Type="http://schemas.openxmlformats.org/officeDocument/2006/relationships/hyperlink" Target="https://nowy.bip.um.warszawa.pl/web/biuro-planowania-budzetowego/-/2025-wstepny-projekt-budzetu-zalaczniki-dzielnicowe-duplikuj-2-1?redirect=%2Fbudzet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/>
        </p:nvSpPr>
        <p:spPr>
          <a:xfrm>
            <a:off x="3792855" y="6437207"/>
            <a:ext cx="4606290" cy="3098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200" dirty="0">
                <a:latin typeface="Engram Warsaw" pitchFamily="50" charset="-18"/>
              </a:rPr>
              <a:t>12 grudnia </a:t>
            </a:r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2024 r. | Warszawa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931205" y="2562533"/>
            <a:ext cx="11008571" cy="29238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88900" eaLnBrk="0" hangingPunct="0">
              <a:defRPr sz="1400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sz="2000" baseline="0" dirty="0">
                <a:latin typeface="+mj-lt"/>
                <a:cs typeface="Arial" charset="0"/>
              </a:rPr>
              <a:t>Projekty:</a:t>
            </a:r>
          </a:p>
          <a:p>
            <a:pPr marL="0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sz="3000" b="1" baseline="0" dirty="0">
                <a:latin typeface="+mj-lt"/>
                <a:cs typeface="Arial" charset="0"/>
              </a:rPr>
              <a:t>Budżet na 2025 rok </a:t>
            </a:r>
          </a:p>
          <a:p>
            <a:pPr marL="0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sz="3000" b="1" baseline="0" dirty="0">
                <a:latin typeface="+mj-lt"/>
                <a:cs typeface="Arial" charset="0"/>
              </a:rPr>
              <a:t>Wieloletnia Prognoza Finansowa edycji 2025-2055</a:t>
            </a:r>
          </a:p>
          <a:p>
            <a:pPr marL="0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sz="2000" baseline="0" dirty="0">
                <a:cs typeface="Arial" charset="0"/>
              </a:rPr>
              <a:t>przedłożone Radzie m.st. Warszawy i Regionalnej Izbie Obrachunkowej w Warszawie </a:t>
            </a:r>
            <a:br>
              <a:rPr lang="pl-PL" altLang="pl-PL" sz="2000" baseline="0" dirty="0">
                <a:cs typeface="Arial" charset="0"/>
              </a:rPr>
            </a:br>
            <a:r>
              <a:rPr lang="pl-PL" altLang="pl-PL" sz="2000" baseline="0" dirty="0">
                <a:cs typeface="Arial" charset="0"/>
              </a:rPr>
              <a:t>w dniu 15 listopada 2024 r.</a:t>
            </a:r>
          </a:p>
          <a:p>
            <a:pPr marL="0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sz="2400" b="1" baseline="0" dirty="0">
                <a:cs typeface="Arial" charset="0"/>
              </a:rPr>
              <a:t>wraz z autopoprawkami A i B</a:t>
            </a:r>
          </a:p>
        </p:txBody>
      </p:sp>
      <p:sp>
        <p:nvSpPr>
          <p:cNvPr id="4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1884727" y="1834688"/>
            <a:ext cx="8422546" cy="655619"/>
          </a:xfrm>
        </p:spPr>
        <p:txBody>
          <a:bodyPr/>
          <a:lstStyle/>
          <a:p>
            <a:r>
              <a:rPr lang="pl-PL" sz="2400" dirty="0">
                <a:latin typeface="Engram Warsaw Light" pitchFamily="2" charset="-18"/>
              </a:rPr>
              <a:t>Skarbnik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2638213214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1847461" y="1735494"/>
            <a:ext cx="8145624" cy="2554050"/>
          </a:xfrm>
          <a:prstGeom prst="roundRect">
            <a:avLst>
              <a:gd name="adj" fmla="val 966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088573" y="2535382"/>
            <a:ext cx="7674953" cy="1205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„Stan wyjściowy” w zakresie wydatków</a:t>
            </a:r>
            <a:br>
              <a:rPr 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</a:br>
            <a:r>
              <a:rPr 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 ujęty w WPF edycji 2024 </a:t>
            </a:r>
            <a:endParaRPr lang="pl-PL" altLang="pl-PL" sz="2400" b="1" dirty="0">
              <a:solidFill>
                <a:srgbClr val="002060"/>
              </a:solidFill>
              <a:latin typeface="Engram Warsaw" pitchFamily="50" charset="-18"/>
              <a:ea typeface="+mj-ea"/>
              <a:cs typeface="+mj-cs"/>
            </a:endParaRP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Stan wyjściowy ujęty w WPF edycji 2024</a:t>
            </a:r>
          </a:p>
        </p:txBody>
      </p:sp>
    </p:spTree>
    <p:extLst>
      <p:ext uri="{BB962C8B-B14F-4D97-AF65-F5344CB8AC3E}">
        <p14:creationId xmlns:p14="http://schemas.microsoft.com/office/powerpoint/2010/main" val="292343553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11</a:t>
            </a:fld>
            <a:endParaRPr lang="pl-PL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1428424070"/>
              </p:ext>
            </p:extLst>
          </p:nvPr>
        </p:nvGraphicFramePr>
        <p:xfrm>
          <a:off x="1036910" y="2050109"/>
          <a:ext cx="8128000" cy="275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Nawias zamykający 17"/>
          <p:cNvSpPr/>
          <p:nvPr/>
        </p:nvSpPr>
        <p:spPr>
          <a:xfrm rot="5400000">
            <a:off x="3786193" y="2769018"/>
            <a:ext cx="117224" cy="4343401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/>
          <p:cNvSpPr txBox="1"/>
          <p:nvPr/>
        </p:nvSpPr>
        <p:spPr>
          <a:xfrm>
            <a:off x="2365671" y="4999331"/>
            <a:ext cx="29582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wykonanie</a:t>
            </a:r>
          </a:p>
        </p:txBody>
      </p:sp>
      <p:sp>
        <p:nvSpPr>
          <p:cNvPr id="20" name="Nawias zamykający 19"/>
          <p:cNvSpPr/>
          <p:nvPr/>
        </p:nvSpPr>
        <p:spPr>
          <a:xfrm rot="5400000">
            <a:off x="6373108" y="4612043"/>
            <a:ext cx="117224" cy="66667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6118435" y="5006497"/>
            <a:ext cx="610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plan na 17.10</a:t>
            </a:r>
          </a:p>
        </p:txBody>
      </p:sp>
      <p:sp>
        <p:nvSpPr>
          <p:cNvPr id="22" name="Nawias zamykający 21"/>
          <p:cNvSpPr/>
          <p:nvPr/>
        </p:nvSpPr>
        <p:spPr>
          <a:xfrm rot="5400000">
            <a:off x="7878077" y="3895619"/>
            <a:ext cx="124392" cy="2097367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ole tekstowe 22"/>
          <p:cNvSpPr txBox="1"/>
          <p:nvPr/>
        </p:nvSpPr>
        <p:spPr>
          <a:xfrm>
            <a:off x="7210867" y="4999331"/>
            <a:ext cx="14588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WPF edycji 2024 z 17.10</a:t>
            </a:r>
          </a:p>
        </p:txBody>
      </p:sp>
      <p:sp>
        <p:nvSpPr>
          <p:cNvPr id="39" name="Symbol zastępczy zawartości 2"/>
          <p:cNvSpPr txBox="1">
            <a:spLocks/>
          </p:cNvSpPr>
          <p:nvPr/>
        </p:nvSpPr>
        <p:spPr bwMode="auto">
          <a:xfrm>
            <a:off x="231437" y="327138"/>
            <a:ext cx="11773995" cy="695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Ograniczone możliwości budżetowe w zakresie wydatków bieżących </a:t>
            </a:r>
            <a:b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</a:b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w latach 2025-2027 w Wieloletniej Prognozie Finansowej edycji 2024</a:t>
            </a:r>
          </a:p>
        </p:txBody>
      </p:sp>
      <p:sp>
        <p:nvSpPr>
          <p:cNvPr id="40" name="Symbol zastępczy zawartości 2"/>
          <p:cNvSpPr txBox="1">
            <a:spLocks/>
          </p:cNvSpPr>
          <p:nvPr/>
        </p:nvSpPr>
        <p:spPr bwMode="auto">
          <a:xfrm>
            <a:off x="3605749" y="1981770"/>
            <a:ext cx="4821515" cy="417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000" dirty="0">
                <a:latin typeface="Engram Warsaw" pitchFamily="50" charset="-18"/>
                <a:ea typeface="+mj-ea"/>
                <a:cs typeface="+mj-cs"/>
              </a:rPr>
              <a:t>Wydatki bieżące bez 500+ i wpłaty na Janosikowe</a:t>
            </a:r>
          </a:p>
        </p:txBody>
      </p:sp>
      <p:cxnSp>
        <p:nvCxnSpPr>
          <p:cNvPr id="45" name="Łącznik prosty ze strzałką 44"/>
          <p:cNvCxnSpPr/>
          <p:nvPr/>
        </p:nvCxnSpPr>
        <p:spPr>
          <a:xfrm flipV="1">
            <a:off x="4209063" y="2625941"/>
            <a:ext cx="2214525" cy="1231317"/>
          </a:xfrm>
          <a:prstGeom prst="straightConnector1">
            <a:avLst/>
          </a:prstGeom>
          <a:ln w="2222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/>
          <p:cNvCxnSpPr/>
          <p:nvPr/>
        </p:nvCxnSpPr>
        <p:spPr>
          <a:xfrm>
            <a:off x="6505223" y="2625941"/>
            <a:ext cx="705645" cy="163593"/>
          </a:xfrm>
          <a:prstGeom prst="straightConnector1">
            <a:avLst/>
          </a:prstGeom>
          <a:ln w="2222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aśnienie prostokątne 2"/>
          <p:cNvSpPr/>
          <p:nvPr/>
        </p:nvSpPr>
        <p:spPr>
          <a:xfrm>
            <a:off x="1718344" y="1679119"/>
            <a:ext cx="1942445" cy="2116557"/>
          </a:xfrm>
          <a:prstGeom prst="wedgeRectCallout">
            <a:avLst>
              <a:gd name="adj1" fmla="val 140790"/>
              <a:gd name="adj2" fmla="val 1385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100" b="1" dirty="0">
                <a:solidFill>
                  <a:srgbClr val="000066"/>
                </a:solidFill>
              </a:rPr>
              <a:t>LATA 2022-2024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</a:rPr>
              <a:t>Dynamiczny wzrost wydatków bieżących na skutek presji inflacyjnej </a:t>
            </a:r>
            <a:br>
              <a:rPr lang="pl-PL" sz="1000" b="1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i sytuacji w Ukrainie, </a:t>
            </a:r>
            <a:br>
              <a:rPr lang="pl-PL" sz="1000" b="1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co w warunkach ograniczonych na skutek Covid-19 i zmian podatkowych dochodów, spowodowało obniżenie nadwyżki operacyjnej </a:t>
            </a:r>
            <a:br>
              <a:rPr lang="pl-PL" sz="1000" b="1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a następnie wystąpienie deficytu operacyjnego</a:t>
            </a:r>
          </a:p>
        </p:txBody>
      </p:sp>
      <p:sp>
        <p:nvSpPr>
          <p:cNvPr id="24" name="Objaśnienie prostokątne 23"/>
          <p:cNvSpPr/>
          <p:nvPr/>
        </p:nvSpPr>
        <p:spPr>
          <a:xfrm>
            <a:off x="9319543" y="1740701"/>
            <a:ext cx="2341155" cy="1815300"/>
          </a:xfrm>
          <a:prstGeom prst="wedgeRectCallout">
            <a:avLst>
              <a:gd name="adj1" fmla="val -156657"/>
              <a:gd name="adj2" fmla="val -154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100" b="1" dirty="0">
                <a:solidFill>
                  <a:srgbClr val="000066"/>
                </a:solidFill>
              </a:rPr>
              <a:t>LATA 2025-2027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</a:rPr>
              <a:t>Ograniczone możliwości </a:t>
            </a:r>
            <a:br>
              <a:rPr lang="pl-PL" sz="1000" b="1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w zakresie wydatków bieżących w latach 2025-2027 z uwagi </a:t>
            </a:r>
            <a:br>
              <a:rPr lang="pl-PL" sz="1000" b="1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 konieczność powrotu do generowania na odpowiednim poziomie dodatniego wyniku operacyjnego ze względu na wymogi formalne (ustawowe reguły ostrożnościowe zawarte </a:t>
            </a:r>
            <a:br>
              <a:rPr lang="pl-PL" sz="1000" b="1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w art. 242 i 243 </a:t>
            </a:r>
            <a:r>
              <a:rPr lang="pl-PL" sz="1000" b="1" dirty="0" err="1">
                <a:solidFill>
                  <a:schemeClr val="tx1"/>
                </a:solidFill>
              </a:rPr>
              <a:t>uofp</a:t>
            </a:r>
            <a:r>
              <a:rPr lang="pl-PL" sz="1000" b="1" dirty="0">
                <a:solidFill>
                  <a:schemeClr val="tx1"/>
                </a:solidFill>
              </a:rPr>
              <a:t>)</a:t>
            </a:r>
            <a:endParaRPr lang="pl-PL" sz="1000" b="1" dirty="0"/>
          </a:p>
        </p:txBody>
      </p:sp>
      <p:sp>
        <p:nvSpPr>
          <p:cNvPr id="2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Stan wyjściowy ujęty w WPF edycji 2024</a:t>
            </a:r>
          </a:p>
        </p:txBody>
      </p:sp>
    </p:spTree>
    <p:extLst>
      <p:ext uri="{BB962C8B-B14F-4D97-AF65-F5344CB8AC3E}">
        <p14:creationId xmlns:p14="http://schemas.microsoft.com/office/powerpoint/2010/main" val="2119124345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2530542" y="1783998"/>
            <a:ext cx="4085590" cy="3897740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12</a:t>
            </a:fld>
            <a:endParaRPr lang="pl-PL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529545674"/>
              </p:ext>
            </p:extLst>
          </p:nvPr>
        </p:nvGraphicFramePr>
        <p:xfrm>
          <a:off x="870697" y="1329368"/>
          <a:ext cx="10167417" cy="4352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310600" y="144168"/>
            <a:ext cx="11773995" cy="695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Program inwestycyjny</a:t>
            </a:r>
          </a:p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w Wieloletniej Prognozie Finansowej edycji 2024 (stan na 17.10)</a:t>
            </a:r>
          </a:p>
        </p:txBody>
      </p:sp>
      <p:cxnSp>
        <p:nvCxnSpPr>
          <p:cNvPr id="14" name="Łącznik prosty ze strzałką 13"/>
          <p:cNvCxnSpPr/>
          <p:nvPr/>
        </p:nvCxnSpPr>
        <p:spPr>
          <a:xfrm>
            <a:off x="2017643" y="1980758"/>
            <a:ext cx="3438277" cy="2388042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Stan wyjściowy ujęty w WPF edycji 2024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544320" y="1029250"/>
            <a:ext cx="984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Łącznie    </a:t>
            </a:r>
            <a:r>
              <a:rPr lang="pl-PL" sz="24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10 mld 482 mln zł     </a:t>
            </a:r>
            <a:r>
              <a:rPr lang="pl-PL" sz="2400" b="1" dirty="0"/>
              <a:t>inwestycji w latach 2025-2029</a:t>
            </a:r>
          </a:p>
        </p:txBody>
      </p:sp>
      <p:sp>
        <p:nvSpPr>
          <p:cNvPr id="3" name="Nawias klamrowy zamykający 2"/>
          <p:cNvSpPr/>
          <p:nvPr/>
        </p:nvSpPr>
        <p:spPr>
          <a:xfrm rot="16200000">
            <a:off x="4476470" y="-258797"/>
            <a:ext cx="193734" cy="4085590"/>
          </a:xfrm>
          <a:prstGeom prst="rightBrace">
            <a:avLst>
              <a:gd name="adj1" fmla="val 27239"/>
              <a:gd name="adj2" fmla="val 49751"/>
            </a:avLst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zaokrąglony 3"/>
          <p:cNvSpPr/>
          <p:nvPr/>
        </p:nvSpPr>
        <p:spPr>
          <a:xfrm>
            <a:off x="3200400" y="1029250"/>
            <a:ext cx="2905760" cy="461665"/>
          </a:xfrm>
          <a:prstGeom prst="roundRect">
            <a:avLst/>
          </a:prstGeom>
          <a:solidFill>
            <a:schemeClr val="tx2">
              <a:lumMod val="40000"/>
              <a:lumOff val="60000"/>
              <a:alpha val="18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0396144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1756064" y="1666497"/>
            <a:ext cx="8946572" cy="2611120"/>
          </a:xfrm>
          <a:prstGeom prst="roundRect">
            <a:avLst>
              <a:gd name="adj" fmla="val 966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878282" y="2296391"/>
            <a:ext cx="6764481" cy="157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Możliwości finansowe uwzględnione </a:t>
            </a:r>
            <a:br>
              <a:rPr 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</a:br>
            <a:r>
              <a:rPr 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w WPF edycji 2025</a:t>
            </a:r>
            <a:endParaRPr lang="pl-PL" altLang="pl-PL" sz="2400" b="1" dirty="0">
              <a:solidFill>
                <a:srgbClr val="002060"/>
              </a:solidFill>
              <a:latin typeface="Engram Warsaw" pitchFamily="50" charset="-18"/>
              <a:ea typeface="+mj-ea"/>
              <a:cs typeface="+mj-cs"/>
            </a:endParaRPr>
          </a:p>
        </p:txBody>
      </p:sp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799671" y="6605091"/>
            <a:ext cx="6023690" cy="27264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Dodatkowe możliwości finansowe ujęte w WPF edycji 2025</a:t>
            </a:r>
          </a:p>
        </p:txBody>
      </p:sp>
    </p:spTree>
    <p:extLst>
      <p:ext uri="{BB962C8B-B14F-4D97-AF65-F5344CB8AC3E}">
        <p14:creationId xmlns:p14="http://schemas.microsoft.com/office/powerpoint/2010/main" val="1149351356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ostokąt 15"/>
          <p:cNvSpPr/>
          <p:nvPr/>
        </p:nvSpPr>
        <p:spPr>
          <a:xfrm>
            <a:off x="913510" y="5278235"/>
            <a:ext cx="10641205" cy="356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/>
          <p:cNvSpPr/>
          <p:nvPr/>
        </p:nvSpPr>
        <p:spPr>
          <a:xfrm>
            <a:off x="913511" y="4281773"/>
            <a:ext cx="10641205" cy="356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/>
        </p:nvSpPr>
        <p:spPr>
          <a:xfrm>
            <a:off x="914399" y="3430379"/>
            <a:ext cx="10641205" cy="356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914399" y="2753836"/>
            <a:ext cx="10641205" cy="356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914400" y="1905671"/>
            <a:ext cx="10641205" cy="356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914400" y="889113"/>
            <a:ext cx="10641205" cy="356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0" y="209341"/>
            <a:ext cx="12192000" cy="479554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000" b="1" dirty="0">
                <a:solidFill>
                  <a:srgbClr val="000066"/>
                </a:solidFill>
              </a:rPr>
              <a:t>Nowa ustawa o dochodach JST - z 1 października 2024r.</a:t>
            </a:r>
          </a:p>
        </p:txBody>
      </p:sp>
      <p:sp>
        <p:nvSpPr>
          <p:cNvPr id="11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799671" y="6605091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Nowa ustawa o dochodach JST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548026" y="869017"/>
            <a:ext cx="11095947" cy="5498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200"/>
              </a:spcAft>
              <a:buClr>
                <a:srgbClr val="000066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2000" b="1" dirty="0"/>
              <a:t>+24 mld zł rocznie dla JST</a:t>
            </a:r>
          </a:p>
          <a:p>
            <a:pPr marL="271463">
              <a:spcBef>
                <a:spcPts val="200"/>
              </a:spcBef>
              <a:spcAft>
                <a:spcPts val="200"/>
              </a:spcAft>
              <a:buSzPct val="120000"/>
            </a:pPr>
            <a:r>
              <a:rPr lang="pl-PL" sz="900" dirty="0"/>
              <a:t>Zgodnie z danymi przedstawionymi przez Ministerstwo Finansów nowe rozwiązania w porównaniu do poprzedniego stanu prawnego przyniosą JST dodatkowe wpływy rzędu </a:t>
            </a:r>
            <a:r>
              <a:rPr lang="pl-PL" sz="900" b="1" dirty="0"/>
              <a:t>24 mld zł </a:t>
            </a:r>
            <a:r>
              <a:rPr lang="pl-PL" sz="900" dirty="0"/>
              <a:t>rocznie w warunkach 2025 r. (łączny efekt dla PIT, CIT, subwencji, dotacji przedszkolnej, tzw. </a:t>
            </a:r>
            <a:r>
              <a:rPr lang="pl-PL" sz="900" dirty="0" err="1"/>
              <a:t>janosikowego</a:t>
            </a:r>
            <a:r>
              <a:rPr lang="pl-PL" sz="900" dirty="0"/>
              <a:t> / korekty z tytułu zamożności).</a:t>
            </a:r>
          </a:p>
          <a:p>
            <a:pPr marL="271463">
              <a:spcBef>
                <a:spcPts val="200"/>
              </a:spcBef>
              <a:spcAft>
                <a:spcPts val="200"/>
              </a:spcAft>
              <a:buSzPct val="120000"/>
            </a:pPr>
            <a:r>
              <a:rPr lang="pl-PL" sz="900" dirty="0"/>
              <a:t>Wszystkie JST będą dysponowały wyższymi dochodami. Dla Warszawy dodatni efekt to </a:t>
            </a:r>
            <a:r>
              <a:rPr lang="pl-PL" sz="900" b="1" dirty="0"/>
              <a:t>1,9 mld zł </a:t>
            </a:r>
            <a:r>
              <a:rPr lang="pl-PL" sz="900" dirty="0"/>
              <a:t>rocznie.</a:t>
            </a:r>
          </a:p>
          <a:p>
            <a:pPr marL="285750" indent="-285750">
              <a:spcBef>
                <a:spcPts val="1200"/>
              </a:spcBef>
              <a:spcAft>
                <a:spcPts val="200"/>
              </a:spcAft>
              <a:buClr>
                <a:srgbClr val="000066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2000" b="1" dirty="0"/>
              <a:t>Stabilizacja dochodów JST</a:t>
            </a:r>
          </a:p>
          <a:p>
            <a:pPr marL="271463">
              <a:spcBef>
                <a:spcPts val="200"/>
              </a:spcBef>
              <a:spcAft>
                <a:spcPts val="200"/>
              </a:spcAft>
              <a:buClr>
                <a:srgbClr val="000066"/>
              </a:buClr>
              <a:buSzPct val="90000"/>
            </a:pPr>
            <a:r>
              <a:rPr lang="pl-PL" sz="900" dirty="0"/>
              <a:t>Dochody z PIT i CIT powiązane z dochodami podatników zamiast z wielkością odprowadzanych podatków, co w dużym stopniu odseparuje dochody JST od wpływu zmian podatkowych</a:t>
            </a:r>
          </a:p>
          <a:p>
            <a:pPr marL="271463">
              <a:spcBef>
                <a:spcPts val="200"/>
              </a:spcBef>
              <a:spcAft>
                <a:spcPts val="200"/>
              </a:spcAft>
              <a:buClr>
                <a:srgbClr val="000066"/>
              </a:buClr>
              <a:buSzPct val="90000"/>
            </a:pPr>
            <a:r>
              <a:rPr lang="pl-PL" sz="900" dirty="0"/>
              <a:t>Partycypacja JST w części ryczałtowej PIT stanowiącej dotychczas w całości dochód budżetu państwa</a:t>
            </a:r>
            <a:endParaRPr lang="pl-PL" sz="900" b="1" dirty="0"/>
          </a:p>
          <a:p>
            <a:pPr marL="285750" indent="-285750">
              <a:spcBef>
                <a:spcPts val="1200"/>
              </a:spcBef>
              <a:spcAft>
                <a:spcPts val="200"/>
              </a:spcAft>
              <a:buClr>
                <a:srgbClr val="000066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2000" b="1" dirty="0"/>
              <a:t>Finansowanie działalności przede wszystkim dochodami własnymi</a:t>
            </a:r>
          </a:p>
          <a:p>
            <a:pPr marL="271463">
              <a:spcBef>
                <a:spcPts val="200"/>
              </a:spcBef>
              <a:spcAft>
                <a:spcPts val="200"/>
              </a:spcAft>
              <a:buClr>
                <a:srgbClr val="000066"/>
              </a:buClr>
              <a:buSzPct val="90000"/>
            </a:pPr>
            <a:r>
              <a:rPr lang="pl-PL" sz="900" dirty="0"/>
              <a:t>Głównym źródłem dochodów JST będą dochody z PIT i CIT, natomiast subwencje będą miały charakter uzupełniający</a:t>
            </a:r>
          </a:p>
          <a:p>
            <a:pPr marL="285750" indent="-285750">
              <a:spcBef>
                <a:spcPts val="1200"/>
              </a:spcBef>
              <a:spcAft>
                <a:spcPts val="200"/>
              </a:spcAft>
              <a:buClr>
                <a:srgbClr val="000066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2000" b="1" dirty="0"/>
              <a:t>Zastąpienie tzw. Janosikowego korektą z tytułu zamożności</a:t>
            </a:r>
          </a:p>
          <a:p>
            <a:pPr marL="271463">
              <a:spcBef>
                <a:spcPts val="200"/>
              </a:spcBef>
              <a:spcAft>
                <a:spcPts val="200"/>
              </a:spcAft>
              <a:buSzPct val="120000"/>
            </a:pPr>
            <a:r>
              <a:rPr lang="pl-PL" sz="900" dirty="0"/>
              <a:t>Zamiast przepływów środków finansowych pomiędzy JST za pośrednictwem budżetu państwa, wprowadzone zostało obniżenie dochodów „bogatszych” JST (korekta z tytułu zamożności).</a:t>
            </a:r>
          </a:p>
          <a:p>
            <a:pPr marL="271463">
              <a:spcBef>
                <a:spcPts val="200"/>
              </a:spcBef>
              <a:spcAft>
                <a:spcPts val="200"/>
              </a:spcAft>
              <a:buSzPct val="120000"/>
            </a:pPr>
            <a:r>
              <a:rPr lang="pl-PL" sz="900" dirty="0"/>
              <a:t>Wymiar korekty z tytułu zamożności niższy od poprzednio obowiązującej wpłaty z tytułu tzw. </a:t>
            </a:r>
            <a:r>
              <a:rPr lang="pl-PL" sz="900" dirty="0" err="1"/>
              <a:t>janosikowego</a:t>
            </a:r>
            <a:r>
              <a:rPr lang="pl-PL" sz="900" dirty="0"/>
              <a:t> (dla Warszawy obciążenie niższe o </a:t>
            </a:r>
            <a:r>
              <a:rPr lang="pl-PL" sz="900" b="1" dirty="0"/>
              <a:t>910 mln zł</a:t>
            </a:r>
            <a:r>
              <a:rPr lang="pl-PL" sz="900" dirty="0"/>
              <a:t>)</a:t>
            </a:r>
          </a:p>
          <a:p>
            <a:pPr marL="285750" indent="-285750">
              <a:spcBef>
                <a:spcPts val="1200"/>
              </a:spcBef>
              <a:spcAft>
                <a:spcPts val="200"/>
              </a:spcAft>
              <a:buClr>
                <a:srgbClr val="000066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2000" b="1" dirty="0"/>
              <a:t>Uwzględnienie zróżnicowania potrzeb wydatkowych pomiędzy JST</a:t>
            </a:r>
          </a:p>
          <a:p>
            <a:pPr marL="271463">
              <a:spcBef>
                <a:spcPts val="200"/>
              </a:spcBef>
              <a:spcAft>
                <a:spcPts val="200"/>
              </a:spcAft>
              <a:buSzPct val="120000"/>
            </a:pPr>
            <a:r>
              <a:rPr lang="pl-PL" sz="900" dirty="0"/>
              <a:t>Uwzględnienie zróżnicowania potrzeb wydatkowych będzie się odbywało poprzez przeliczenie liczby mieszkańców - przez którą dzielone są dochody w celu ustalenia wskaźnika zamożności przy ustalaniu potrzeb wyrównawczych i korekty zamożnościowej – przy zastosowaniu indeksu potrzeb wydatkowych (IPW).</a:t>
            </a:r>
          </a:p>
          <a:p>
            <a:pPr marL="271463">
              <a:spcBef>
                <a:spcPts val="200"/>
              </a:spcBef>
              <a:spcAft>
                <a:spcPts val="200"/>
              </a:spcAft>
              <a:buSzPct val="120000"/>
            </a:pPr>
            <a:r>
              <a:rPr lang="pl-PL" sz="900" dirty="0"/>
              <a:t>IPW stanowi liczbową miarę potrzeb wydatkowych uwzględniającą determinanty zróżnicowania wydatków w największych obszarach działalności samorządów.</a:t>
            </a:r>
          </a:p>
          <a:p>
            <a:pPr marL="285750" indent="-285750">
              <a:spcBef>
                <a:spcPts val="1200"/>
              </a:spcBef>
              <a:spcAft>
                <a:spcPts val="200"/>
              </a:spcAft>
              <a:buClr>
                <a:srgbClr val="000066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2000" b="1" dirty="0"/>
              <a:t>Wydzielenie kategorii miast na prawach powiatu</a:t>
            </a:r>
          </a:p>
          <a:p>
            <a:pPr marL="271463">
              <a:spcBef>
                <a:spcPts val="200"/>
              </a:spcBef>
              <a:spcAft>
                <a:spcPts val="200"/>
              </a:spcAft>
              <a:buClr>
                <a:srgbClr val="000066"/>
              </a:buClr>
              <a:buSzPct val="90000"/>
            </a:pPr>
            <a:r>
              <a:rPr lang="pl-PL" sz="900" dirty="0"/>
              <a:t>Potrzeby wyrównawcze i korekta z tytułu zamożności oraz potrzeby rozwojowe kalkulowane w obrębie kategorii Miasta na prawach powiatu.</a:t>
            </a:r>
          </a:p>
          <a:p>
            <a:pPr marL="285750" indent="-285750">
              <a:spcBef>
                <a:spcPts val="1200"/>
              </a:spcBef>
              <a:spcAft>
                <a:spcPts val="200"/>
              </a:spcAft>
              <a:buClr>
                <a:srgbClr val="000066"/>
              </a:buClr>
              <a:buSzPct val="90000"/>
              <a:buFont typeface="Wingdings" panose="05000000000000000000" pitchFamily="2" charset="2"/>
              <a:buChar char="q"/>
            </a:pP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1975783911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 bwMode="auto">
          <a:xfrm>
            <a:off x="251460" y="182222"/>
            <a:ext cx="11684000" cy="442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Wprowadzenie do budżetu 2025 i WPF 2025 środków z dodatkowych dochodów z PIT z 2024 r.</a:t>
            </a:r>
            <a:endParaRPr lang="pl-PL" altLang="pl-PL" sz="1800" dirty="0">
              <a:latin typeface="Engram Warsaw" pitchFamily="50" charset="-18"/>
              <a:ea typeface="+mj-ea"/>
              <a:cs typeface="+mj-cs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411480" y="5852160"/>
            <a:ext cx="1463040" cy="7385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Autopoprawki do projektu budżetu 2025 i projektu WPF edycji 2025-2055</a:t>
            </a:r>
            <a:endParaRPr lang="pl-PL" dirty="0"/>
          </a:p>
        </p:txBody>
      </p:sp>
      <p:sp>
        <p:nvSpPr>
          <p:cNvPr id="5" name="Prostokąt zaokrąglony 4"/>
          <p:cNvSpPr/>
          <p:nvPr/>
        </p:nvSpPr>
        <p:spPr>
          <a:xfrm>
            <a:off x="5285578" y="806908"/>
            <a:ext cx="6558950" cy="5548172"/>
          </a:xfrm>
          <a:prstGeom prst="roundRect">
            <a:avLst>
              <a:gd name="adj" fmla="val 2649"/>
            </a:avLst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l-PL" b="1" dirty="0"/>
              <a:t>Dodatkowe dochody z PIT dla Warszawy w 2024 r.</a:t>
            </a:r>
            <a:br>
              <a:rPr lang="pl-PL" b="1" dirty="0"/>
            </a:br>
            <a:r>
              <a:rPr lang="pl-PL" b="1" dirty="0"/>
              <a:t>w kwocie</a:t>
            </a:r>
          </a:p>
          <a:p>
            <a:pPr algn="ctr"/>
            <a:r>
              <a:rPr lang="pl-PL" sz="3200" b="1" dirty="0">
                <a:solidFill>
                  <a:srgbClr val="000066"/>
                </a:solidFill>
              </a:rPr>
              <a:t>973 </a:t>
            </a:r>
            <a:r>
              <a:rPr lang="pl-PL" sz="2400" b="1" dirty="0">
                <a:solidFill>
                  <a:srgbClr val="000066"/>
                </a:solidFill>
              </a:rPr>
              <a:t>mln zł</a:t>
            </a:r>
          </a:p>
          <a:p>
            <a:pPr>
              <a:spcBef>
                <a:spcPts val="1200"/>
              </a:spcBef>
            </a:pPr>
            <a:r>
              <a:rPr lang="pl-PL" sz="1050" b="1" u="sng" dirty="0"/>
              <a:t>Rozdysponowanie:</a:t>
            </a:r>
          </a:p>
          <a:p>
            <a:pPr marL="182563" indent="-1825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050" b="1" dirty="0"/>
              <a:t>2024 r.: </a:t>
            </a:r>
            <a:r>
              <a:rPr lang="pl-PL" sz="1050" b="1" dirty="0">
                <a:solidFill>
                  <a:srgbClr val="000066"/>
                </a:solidFill>
              </a:rPr>
              <a:t>114 mln zł</a:t>
            </a:r>
          </a:p>
          <a:p>
            <a:pPr>
              <a:spcBef>
                <a:spcPts val="600"/>
              </a:spcBef>
            </a:pPr>
            <a:r>
              <a:rPr lang="pl-PL" sz="1050" b="1" dirty="0">
                <a:solidFill>
                  <a:srgbClr val="000066"/>
                </a:solidFill>
              </a:rPr>
              <a:t>81 mln zł</a:t>
            </a:r>
            <a:r>
              <a:rPr lang="pl-PL" sz="1050" dirty="0"/>
              <a:t>: bieżące wydatki oświatowe</a:t>
            </a:r>
          </a:p>
          <a:p>
            <a:pPr>
              <a:spcBef>
                <a:spcPts val="600"/>
              </a:spcBef>
            </a:pPr>
            <a:r>
              <a:rPr lang="pl-PL" sz="1050" b="1" dirty="0">
                <a:solidFill>
                  <a:srgbClr val="000066"/>
                </a:solidFill>
              </a:rPr>
              <a:t>33 mln zł</a:t>
            </a:r>
            <a:r>
              <a:rPr lang="pl-PL" sz="1050" dirty="0"/>
              <a:t>: wniesienie wkładów do placówek ochrony zdrowia        </a:t>
            </a:r>
            <a:br>
              <a:rPr lang="pl-PL" sz="1050" dirty="0"/>
            </a:br>
            <a:r>
              <a:rPr lang="pl-PL" sz="1050" dirty="0"/>
              <a:t>                         funkcjonujących w formie Sp. z o.o.</a:t>
            </a:r>
          </a:p>
          <a:p>
            <a:pPr>
              <a:spcBef>
                <a:spcPts val="600"/>
              </a:spcBef>
            </a:pPr>
            <a:r>
              <a:rPr lang="pl-PL" sz="1050" dirty="0"/>
              <a:t>                               15,5 mln zł: Szpital Czerniakowski</a:t>
            </a:r>
            <a:br>
              <a:rPr lang="pl-PL" sz="1050" dirty="0"/>
            </a:br>
            <a:r>
              <a:rPr lang="pl-PL" sz="1050" dirty="0"/>
              <a:t>                                      8 mln zł: Szpital Wolski im. dr Anny Gostyńskiej, </a:t>
            </a:r>
            <a:br>
              <a:rPr lang="pl-PL" sz="1050" dirty="0"/>
            </a:br>
            <a:r>
              <a:rPr lang="pl-PL" sz="1050" dirty="0"/>
              <a:t>                                       7 mln zł: Szpital Grochowski im. dr  med.  Rafała </a:t>
            </a:r>
            <a:r>
              <a:rPr lang="pl-PL" sz="1050" dirty="0" err="1"/>
              <a:t>Masztaka</a:t>
            </a:r>
            <a:r>
              <a:rPr lang="pl-PL" sz="1050" dirty="0"/>
              <a:t>, </a:t>
            </a:r>
            <a:br>
              <a:rPr lang="pl-PL" sz="1050" dirty="0"/>
            </a:br>
            <a:r>
              <a:rPr lang="pl-PL" sz="1050" dirty="0"/>
              <a:t>                                   2,5 mln zł: Warszawskie Centrum Opieki Medycznej "KOPERNIK„</a:t>
            </a:r>
          </a:p>
          <a:p>
            <a:pPr marL="182563" indent="-1825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1050" b="1" dirty="0"/>
              <a:t>2025 r.: </a:t>
            </a:r>
            <a:r>
              <a:rPr lang="pl-PL" sz="1050" b="1" dirty="0">
                <a:solidFill>
                  <a:srgbClr val="000066"/>
                </a:solidFill>
              </a:rPr>
              <a:t>309 mln zł na wydatki bieżące</a:t>
            </a:r>
          </a:p>
          <a:p>
            <a:pPr>
              <a:spcBef>
                <a:spcPts val="600"/>
              </a:spcBef>
            </a:pPr>
            <a:r>
              <a:rPr lang="pl-PL" sz="1050" dirty="0"/>
              <a:t>podwyższenie rezerwy oświatowej do </a:t>
            </a:r>
            <a:r>
              <a:rPr lang="pl-PL" sz="1050" b="1" dirty="0"/>
              <a:t>580 mln zł</a:t>
            </a:r>
          </a:p>
          <a:p>
            <a:pPr>
              <a:spcBef>
                <a:spcPts val="600"/>
              </a:spcBef>
            </a:pPr>
            <a:r>
              <a:rPr lang="pl-PL" sz="1050" dirty="0"/>
              <a:t>podwyższenie rezerwy celowej na zapewnienie porządku publicznego i bezpieczeństwa mieszkańców do </a:t>
            </a:r>
            <a:r>
              <a:rPr lang="pl-PL" sz="1050" b="1" dirty="0"/>
              <a:t>30 mln zł</a:t>
            </a:r>
          </a:p>
          <a:p>
            <a:pPr>
              <a:spcBef>
                <a:spcPts val="600"/>
              </a:spcBef>
            </a:pPr>
            <a:r>
              <a:rPr lang="pl-PL" sz="1050" dirty="0"/>
              <a:t>zwiększenie na usługi przewozowe w Tramwajach Warszawskich </a:t>
            </a:r>
            <a:r>
              <a:rPr lang="pl-PL" sz="1050" b="1" dirty="0"/>
              <a:t>48 mln zł</a:t>
            </a:r>
          </a:p>
          <a:p>
            <a:pPr marL="182563" indent="-1825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1050" b="1" dirty="0"/>
              <a:t>2026-2029: </a:t>
            </a:r>
            <a:r>
              <a:rPr lang="pl-PL" sz="1050" b="1" dirty="0">
                <a:solidFill>
                  <a:srgbClr val="000066"/>
                </a:solidFill>
              </a:rPr>
              <a:t>550 mln zł na wydatki majątkowe</a:t>
            </a:r>
          </a:p>
          <a:p>
            <a:pPr>
              <a:spcBef>
                <a:spcPts val="600"/>
              </a:spcBef>
            </a:pPr>
            <a:r>
              <a:rPr lang="pl-PL" sz="1050" b="1" dirty="0">
                <a:solidFill>
                  <a:srgbClr val="000066"/>
                </a:solidFill>
              </a:rPr>
              <a:t>260 mln zł</a:t>
            </a:r>
            <a:r>
              <a:rPr lang="pl-PL" sz="1050" dirty="0"/>
              <a:t>: wniesienie wkładu do spółki Szybka Kolej Miejska Sp. z o.o.</a:t>
            </a:r>
          </a:p>
          <a:p>
            <a:pPr>
              <a:spcBef>
                <a:spcPts val="600"/>
              </a:spcBef>
            </a:pPr>
            <a:r>
              <a:rPr lang="pl-PL" sz="1050" b="1" dirty="0">
                <a:solidFill>
                  <a:srgbClr val="000066"/>
                </a:solidFill>
              </a:rPr>
              <a:t>190 mln zł</a:t>
            </a:r>
            <a:r>
              <a:rPr lang="pl-PL" sz="1050" dirty="0"/>
              <a:t>: program polityki zdrowotnej</a:t>
            </a:r>
          </a:p>
          <a:p>
            <a:pPr>
              <a:spcBef>
                <a:spcPts val="600"/>
              </a:spcBef>
            </a:pPr>
            <a:r>
              <a:rPr lang="pl-PL" sz="1050" b="1" dirty="0">
                <a:solidFill>
                  <a:srgbClr val="000066"/>
                </a:solidFill>
              </a:rPr>
              <a:t>100 mln zł</a:t>
            </a:r>
            <a:r>
              <a:rPr lang="pl-PL" sz="1050" dirty="0"/>
              <a:t>: program budownictwa społecznego i modernizacji budynków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251460" y="806908"/>
            <a:ext cx="46360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1400" dirty="0"/>
              <a:t>Zgodnie z ustawą z 8 listopada 2024 r. </a:t>
            </a:r>
            <a:r>
              <a:rPr lang="pl-PL" sz="1400" i="1" dirty="0"/>
              <a:t>o zmianie ustawy o szczególnych rozwiązaniach służących realizacji ustawy budżetowej na rok 2024</a:t>
            </a:r>
            <a:r>
              <a:rPr lang="pl-PL" sz="1400" dirty="0"/>
              <a:t> (Dz. U. poz. 1755) </a:t>
            </a:r>
            <a:r>
              <a:rPr lang="pl-PL" sz="1400" b="1" dirty="0"/>
              <a:t>Warszawa otrzymała </a:t>
            </a:r>
            <a:br>
              <a:rPr lang="pl-PL" sz="1400" b="1" dirty="0"/>
            </a:br>
            <a:r>
              <a:rPr lang="pl-PL" sz="1400" b="1" dirty="0"/>
              <a:t>w 2024 r. z budżetu państwa dodatkowe dochody z PIT w kwocie </a:t>
            </a:r>
            <a:r>
              <a:rPr lang="pl-PL" sz="1400" b="1" dirty="0">
                <a:solidFill>
                  <a:srgbClr val="0033CC"/>
                </a:solidFill>
              </a:rPr>
              <a:t>973 mln zł </a:t>
            </a:r>
            <a:r>
              <a:rPr lang="pl-PL" sz="1400" b="1" dirty="0"/>
              <a:t>z podziału </a:t>
            </a:r>
            <a:r>
              <a:rPr lang="pl-PL" sz="1400" b="1" dirty="0">
                <a:solidFill>
                  <a:srgbClr val="0033CC"/>
                </a:solidFill>
              </a:rPr>
              <a:t>10 mld zł</a:t>
            </a:r>
            <a:r>
              <a:rPr lang="pl-PL" sz="1400" b="1" dirty="0"/>
              <a:t> dla JST</a:t>
            </a:r>
            <a:r>
              <a:rPr lang="pl-PL" sz="1400" dirty="0"/>
              <a:t>.</a:t>
            </a:r>
          </a:p>
          <a:p>
            <a:pPr marL="285750" lvl="0" indent="-2857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1400" dirty="0"/>
              <a:t>Podział środków pomiędzy JST proporcjonalny do planu dochodów z PIT na 2024 r. </a:t>
            </a:r>
            <a:br>
              <a:rPr lang="pl-PL" sz="1400" dirty="0"/>
            </a:br>
            <a:r>
              <a:rPr lang="pl-PL" sz="1400" dirty="0"/>
              <a:t>z minimalnymi kwotami uzależnionymi od typu JST i liczby mieszkańców.</a:t>
            </a:r>
          </a:p>
          <a:p>
            <a:pPr marL="285750" lvl="0" indent="-2857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1400" dirty="0"/>
              <a:t>Środki wpłynęły na rachunek miasta w dniu </a:t>
            </a:r>
            <a:br>
              <a:rPr lang="pl-PL" sz="1400" dirty="0"/>
            </a:br>
            <a:r>
              <a:rPr lang="pl-PL" sz="1400" b="1" dirty="0"/>
              <a:t>3 grudnia</a:t>
            </a:r>
            <a:r>
              <a:rPr lang="pl-PL" sz="1400" dirty="0"/>
              <a:t>.</a:t>
            </a:r>
          </a:p>
          <a:p>
            <a:pPr marL="285750" lvl="0" indent="-2857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1400" dirty="0"/>
              <a:t>Środki zostały ujęte w dochodach na 2024 rok </a:t>
            </a:r>
            <a:br>
              <a:rPr lang="pl-PL" sz="1400" dirty="0"/>
            </a:b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730991665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-4734" y="637059"/>
            <a:ext cx="12192000" cy="46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Finansowanie zwiększenia limitu wydatków bieżących w 2025 r. w stosunku do WPF edycji 2024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484815"/>
              </p:ext>
            </p:extLst>
          </p:nvPr>
        </p:nvGraphicFramePr>
        <p:xfrm>
          <a:off x="883920" y="1430778"/>
          <a:ext cx="10485120" cy="426663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847789616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1367803127"/>
                    </a:ext>
                  </a:extLst>
                </a:gridCol>
              </a:tblGrid>
              <a:tr h="616136">
                <a:tc>
                  <a:txBody>
                    <a:bodyPr/>
                    <a:lstStyle/>
                    <a:p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Główne źródła finansowania zwiększenia wydatków bieżących w 2025 r. </a:t>
                      </a:r>
                      <a:b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 stosunku do WPF edycji 2024: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+3 mld</a:t>
                      </a:r>
                      <a:r>
                        <a:rPr lang="pl-PL" sz="1800" b="1" kern="1200" baseline="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 780</a:t>
                      </a:r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344687"/>
                  </a:ext>
                </a:extLst>
              </a:tr>
              <a:tr h="604557">
                <a:tc>
                  <a:txBody>
                    <a:bodyPr/>
                    <a:lstStyle/>
                    <a:p>
                      <a:pPr marL="177800" indent="0"/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Efekt nowej ustawy o dochodach JST</a:t>
                      </a:r>
                      <a:endParaRPr lang="pl-PL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+1 mld 933 mln zł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2076089"/>
                  </a:ext>
                </a:extLst>
              </a:tr>
              <a:tr h="604557">
                <a:tc>
                  <a:txBody>
                    <a:bodyPr/>
                    <a:lstStyle/>
                    <a:p>
                      <a:pPr marL="177800" indent="0"/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Przewidywane niewykonanie planu wydatków bieżących w 2024 r. (3%)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+776 mln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419265"/>
                  </a:ext>
                </a:extLst>
              </a:tr>
              <a:tr h="604557">
                <a:tc>
                  <a:txBody>
                    <a:bodyPr/>
                    <a:lstStyle/>
                    <a:p>
                      <a:pPr marL="177800" indent="0"/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Weryfikacja</a:t>
                      </a:r>
                      <a:r>
                        <a:rPr lang="pl-PL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innych źródeł dochodów</a:t>
                      </a:r>
                      <a:endParaRPr lang="pl-PL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+201 mln zł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267535"/>
                  </a:ext>
                </a:extLst>
              </a:tr>
              <a:tr h="604557">
                <a:tc>
                  <a:txBody>
                    <a:bodyPr/>
                    <a:lstStyle/>
                    <a:p>
                      <a:pPr marL="177800" indent="0"/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Niezaangażowane</a:t>
                      </a:r>
                      <a:r>
                        <a:rPr lang="pl-PL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tzw. wolne środki z rozliczenia wykonania budżetu za 2023 r.</a:t>
                      </a:r>
                      <a:endParaRPr lang="pl-PL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+190 mln zł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047144"/>
                  </a:ext>
                </a:extLst>
              </a:tr>
              <a:tr h="616136">
                <a:tc>
                  <a:txBody>
                    <a:bodyPr/>
                    <a:lstStyle/>
                    <a:p>
                      <a:pPr marL="177800" indent="0"/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Dochody z ustawy „Aktywny</a:t>
                      </a:r>
                      <a:r>
                        <a:rPr lang="pl-PL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rodzic” z przeznaczeniem na </a:t>
                      </a:r>
                      <a:br>
                        <a:rPr lang="pl-PL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politykę społeczną i rodzinną</a:t>
                      </a:r>
                      <a:endParaRPr lang="pl-PL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+180 mln zł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890512"/>
                  </a:ext>
                </a:extLst>
              </a:tr>
              <a:tr h="616136">
                <a:tc>
                  <a:txBody>
                    <a:bodyPr/>
                    <a:lstStyle/>
                    <a:p>
                      <a:pPr marL="177800" indent="0"/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Autopoprawka </a:t>
                      </a:r>
                      <a:r>
                        <a:rPr lang="pl-PL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 tym </a:t>
                      </a:r>
                      <a:r>
                        <a:rPr lang="pl-PL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309 mln zł z dodatkowych dochodów z PIT z 2024 r., 150 mln zł </a:t>
                      </a:r>
                      <a:br>
                        <a:rPr lang="pl-PL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 przesunięcia z wydatków majątkowych oraz skutek dalszych weryfikacji dochodów)</a:t>
                      </a:r>
                      <a:endParaRPr lang="pl-P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+500 mln zł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662623"/>
                  </a:ext>
                </a:extLst>
              </a:tr>
            </a:tbl>
          </a:graphicData>
        </a:graphic>
      </p:graphicFrame>
      <p:sp>
        <p:nvSpPr>
          <p:cNvPr id="9" name="Tytuł 1"/>
          <p:cNvSpPr txBox="1">
            <a:spLocks/>
          </p:cNvSpPr>
          <p:nvPr/>
        </p:nvSpPr>
        <p:spPr>
          <a:xfrm>
            <a:off x="55220" y="154622"/>
            <a:ext cx="12081558" cy="479554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000" b="1" dirty="0">
                <a:solidFill>
                  <a:srgbClr val="000066"/>
                </a:solidFill>
              </a:rPr>
              <a:t>Budżet na 2025 rok</a:t>
            </a:r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Budżet na 2025 rok i WPF edycji 2025-2055</a:t>
            </a:r>
          </a:p>
        </p:txBody>
      </p:sp>
    </p:spTree>
    <p:extLst>
      <p:ext uri="{BB962C8B-B14F-4D97-AF65-F5344CB8AC3E}">
        <p14:creationId xmlns:p14="http://schemas.microsoft.com/office/powerpoint/2010/main" val="1305334592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1808018" y="2057400"/>
            <a:ext cx="8936182" cy="1797628"/>
          </a:xfrm>
          <a:prstGeom prst="roundRect">
            <a:avLst>
              <a:gd name="adj" fmla="val 966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1885950" y="2327563"/>
            <a:ext cx="8707581" cy="1610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Efekt budżetowy w zakresie wydatków bieżących </a:t>
            </a:r>
            <a:br>
              <a:rPr 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</a:br>
            <a:r>
              <a:rPr 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i majątkowych w budżecie i WPF edycji 2025 </a:t>
            </a:r>
            <a:endParaRPr lang="pl-PL" altLang="pl-PL" sz="2400" b="1" dirty="0">
              <a:solidFill>
                <a:srgbClr val="002060"/>
              </a:solidFill>
              <a:latin typeface="Engram Warsaw" pitchFamily="50" charset="-18"/>
              <a:ea typeface="+mj-ea"/>
              <a:cs typeface="+mj-cs"/>
            </a:endParaRPr>
          </a:p>
        </p:txBody>
      </p:sp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799671" y="6605091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Efekt budżetowy w zakresie wydatków bieżących i majątkowych w budżecie i WPF edycji 2025</a:t>
            </a:r>
          </a:p>
        </p:txBody>
      </p:sp>
    </p:spTree>
    <p:extLst>
      <p:ext uri="{BB962C8B-B14F-4D97-AF65-F5344CB8AC3E}">
        <p14:creationId xmlns:p14="http://schemas.microsoft.com/office/powerpoint/2010/main" val="3806937532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0366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18</a:t>
            </a:fld>
            <a:endParaRPr lang="pl-PL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065875035"/>
              </p:ext>
            </p:extLst>
          </p:nvPr>
        </p:nvGraphicFramePr>
        <p:xfrm>
          <a:off x="573026" y="1385948"/>
          <a:ext cx="5514760" cy="4232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ytuł 1"/>
          <p:cNvSpPr txBox="1">
            <a:spLocks/>
          </p:cNvSpPr>
          <p:nvPr/>
        </p:nvSpPr>
        <p:spPr>
          <a:xfrm>
            <a:off x="6460732" y="1642264"/>
            <a:ext cx="5362629" cy="3719862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q"/>
            </a:pPr>
            <a:r>
              <a:rPr lang="pl-PL" sz="1600" b="1" dirty="0">
                <a:solidFill>
                  <a:srgbClr val="000066"/>
                </a:solidFill>
              </a:rPr>
              <a:t>Spadek</a:t>
            </a:r>
            <a:r>
              <a:rPr lang="pl-PL" sz="1600" dirty="0"/>
              <a:t> w 2026 r. o  </a:t>
            </a:r>
            <a:r>
              <a:rPr lang="pl-PL" sz="2000" b="1" dirty="0">
                <a:solidFill>
                  <a:srgbClr val="000066"/>
                </a:solidFill>
              </a:rPr>
              <a:t>-0,8%</a:t>
            </a:r>
            <a:r>
              <a:rPr lang="pl-PL" sz="1600" dirty="0"/>
              <a:t> i w 2027 r. o </a:t>
            </a:r>
            <a:r>
              <a:rPr lang="pl-PL" sz="2000" b="1" dirty="0">
                <a:solidFill>
                  <a:srgbClr val="000066"/>
                </a:solidFill>
              </a:rPr>
              <a:t>-0,1% </a:t>
            </a:r>
            <a:r>
              <a:rPr lang="pl-PL" sz="1600" dirty="0"/>
              <a:t>poziomu wydatków bieżących w stosunku </a:t>
            </a:r>
            <a:br>
              <a:rPr lang="pl-PL" sz="1600" dirty="0"/>
            </a:br>
            <a:r>
              <a:rPr lang="pl-PL" sz="1600" dirty="0"/>
              <a:t>do 2025 roku.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q"/>
            </a:pPr>
            <a:r>
              <a:rPr lang="pl-PL" sz="1600" dirty="0"/>
              <a:t>Prognozowana przez Ministerstwo Finansów inflacja na lata 2026-2027 wynosi </a:t>
            </a:r>
            <a:r>
              <a:rPr lang="pl-PL" sz="2000" b="1" dirty="0">
                <a:solidFill>
                  <a:srgbClr val="000066"/>
                </a:solidFill>
              </a:rPr>
              <a:t>3,1%</a:t>
            </a:r>
            <a:r>
              <a:rPr lang="pl-PL" sz="1600" dirty="0"/>
              <a:t> (2026 r.) i </a:t>
            </a:r>
            <a:r>
              <a:rPr lang="pl-PL" sz="2000" b="1" dirty="0">
                <a:solidFill>
                  <a:srgbClr val="000066"/>
                </a:solidFill>
              </a:rPr>
              <a:t>2,6%</a:t>
            </a:r>
            <a:r>
              <a:rPr lang="pl-PL" sz="1600" dirty="0"/>
              <a:t> (2027 r.).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q"/>
            </a:pPr>
            <a:r>
              <a:rPr lang="pl-PL" sz="1600" b="1" dirty="0"/>
              <a:t>Oznacza to realny wzrost  nakładów </a:t>
            </a:r>
            <a:br>
              <a:rPr lang="pl-PL" sz="1600" b="1" dirty="0"/>
            </a:br>
            <a:r>
              <a:rPr lang="pl-PL" sz="1600" b="1" dirty="0"/>
              <a:t>na realizację zadań bieżących w 2025r. o 4,9% oraz realny spadek w latach 2026-2027 </a:t>
            </a:r>
            <a:br>
              <a:rPr lang="pl-PL" sz="1600" b="1" dirty="0"/>
            </a:br>
            <a:r>
              <a:rPr lang="pl-PL" sz="1600" b="1" dirty="0"/>
              <a:t>w porównaniu z 2025 r.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336000" y="266663"/>
            <a:ext cx="11520000" cy="7200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000" b="1" dirty="0"/>
              <a:t>WPF edycja 2025 – </a:t>
            </a:r>
            <a:r>
              <a:rPr lang="pl-PL" sz="2000" b="1" dirty="0">
                <a:solidFill>
                  <a:srgbClr val="000066"/>
                </a:solidFill>
              </a:rPr>
              <a:t>wydatki bieżące </a:t>
            </a:r>
            <a:r>
              <a:rPr lang="pl-PL" sz="2000" b="1" dirty="0"/>
              <a:t>dla lat 2025-2027</a:t>
            </a:r>
          </a:p>
        </p:txBody>
      </p:sp>
      <p:cxnSp>
        <p:nvCxnSpPr>
          <p:cNvPr id="11" name="Łącznik prosty 10"/>
          <p:cNvCxnSpPr/>
          <p:nvPr/>
        </p:nvCxnSpPr>
        <p:spPr>
          <a:xfrm>
            <a:off x="1645158" y="2789275"/>
            <a:ext cx="4035482" cy="5224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3"/>
          <p:cNvSpPr txBox="1"/>
          <p:nvPr/>
        </p:nvSpPr>
        <p:spPr>
          <a:xfrm>
            <a:off x="4678491" y="1337357"/>
            <a:ext cx="1439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800" b="1" dirty="0">
                <a:solidFill>
                  <a:srgbClr val="005C00"/>
                </a:solidFill>
              </a:rPr>
              <a:t>+175 </a:t>
            </a:r>
            <a:r>
              <a:rPr lang="pl-PL" sz="1400" b="1" dirty="0">
                <a:solidFill>
                  <a:srgbClr val="005C00"/>
                </a:solidFill>
              </a:rPr>
              <a:t>mln zł</a:t>
            </a:r>
          </a:p>
        </p:txBody>
      </p:sp>
      <p:sp>
        <p:nvSpPr>
          <p:cNvPr id="14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799671" y="6605091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Efekt budżetowy w zakresie wydatków bieżących i majątkowych w budżecie i WPF edycji 2025</a:t>
            </a:r>
          </a:p>
        </p:txBody>
      </p:sp>
      <p:cxnSp>
        <p:nvCxnSpPr>
          <p:cNvPr id="4" name="Łącznik prosty ze strzałką 3"/>
          <p:cNvCxnSpPr/>
          <p:nvPr/>
        </p:nvCxnSpPr>
        <p:spPr>
          <a:xfrm flipV="1">
            <a:off x="2238131" y="1755280"/>
            <a:ext cx="507246" cy="1102117"/>
          </a:xfrm>
          <a:prstGeom prst="straightConnector1">
            <a:avLst/>
          </a:prstGeom>
          <a:ln w="34925">
            <a:solidFill>
              <a:srgbClr val="007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3419191" y="1802048"/>
            <a:ext cx="521313" cy="82579"/>
          </a:xfrm>
          <a:prstGeom prst="straightConnector1">
            <a:avLst/>
          </a:prstGeom>
          <a:ln w="349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 flipV="1">
            <a:off x="4580421" y="1755280"/>
            <a:ext cx="482129" cy="136031"/>
          </a:xfrm>
          <a:prstGeom prst="straightConnector1">
            <a:avLst/>
          </a:prstGeom>
          <a:ln w="34925">
            <a:solidFill>
              <a:srgbClr val="007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ole tekstowe 13"/>
          <p:cNvSpPr txBox="1"/>
          <p:nvPr/>
        </p:nvSpPr>
        <p:spPr>
          <a:xfrm>
            <a:off x="1414164" y="1385948"/>
            <a:ext cx="2092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800" b="1" dirty="0">
                <a:solidFill>
                  <a:srgbClr val="005C00"/>
                </a:solidFill>
              </a:rPr>
              <a:t>+2 </a:t>
            </a:r>
            <a:r>
              <a:rPr lang="pl-PL" sz="1400" b="1" dirty="0">
                <a:solidFill>
                  <a:srgbClr val="005C00"/>
                </a:solidFill>
              </a:rPr>
              <a:t>mld</a:t>
            </a:r>
            <a:r>
              <a:rPr lang="pl-PL" sz="1800" b="1" dirty="0">
                <a:solidFill>
                  <a:srgbClr val="005C00"/>
                </a:solidFill>
              </a:rPr>
              <a:t> 422 </a:t>
            </a:r>
            <a:r>
              <a:rPr lang="pl-PL" sz="1400" b="1" dirty="0">
                <a:solidFill>
                  <a:srgbClr val="005C00"/>
                </a:solidFill>
              </a:rPr>
              <a:t>mln zł</a:t>
            </a:r>
          </a:p>
        </p:txBody>
      </p:sp>
      <p:sp>
        <p:nvSpPr>
          <p:cNvPr id="22" name="Tytuł 1"/>
          <p:cNvSpPr txBox="1">
            <a:spLocks/>
          </p:cNvSpPr>
          <p:nvPr/>
        </p:nvSpPr>
        <p:spPr>
          <a:xfrm>
            <a:off x="1387052" y="5531248"/>
            <a:ext cx="1073529" cy="48648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</a:pPr>
            <a:r>
              <a:rPr lang="pl-PL" sz="800" dirty="0"/>
              <a:t>bez wpłaty na tzw. janosikowe</a:t>
            </a:r>
            <a:endParaRPr lang="pl-PL" sz="800" b="1" dirty="0"/>
          </a:p>
        </p:txBody>
      </p:sp>
    </p:spTree>
    <p:extLst>
      <p:ext uri="{BB962C8B-B14F-4D97-AF65-F5344CB8AC3E}">
        <p14:creationId xmlns:p14="http://schemas.microsoft.com/office/powerpoint/2010/main" val="4199590028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0366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19</a:t>
            </a:fld>
            <a:endParaRPr lang="pl-PL" dirty="0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3949778006"/>
              </p:ext>
            </p:extLst>
          </p:nvPr>
        </p:nvGraphicFramePr>
        <p:xfrm>
          <a:off x="656217" y="1288556"/>
          <a:ext cx="5378822" cy="4766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ytuł 1"/>
          <p:cNvSpPr txBox="1">
            <a:spLocks/>
          </p:cNvSpPr>
          <p:nvPr/>
        </p:nvSpPr>
        <p:spPr>
          <a:xfrm>
            <a:off x="6378634" y="1227589"/>
            <a:ext cx="5207230" cy="4102947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</a:pPr>
            <a:r>
              <a:rPr lang="pl-PL" sz="1800" dirty="0"/>
              <a:t>Ograniczony w stosunku do prognozowanej inflacji poziom wydatków bieżących w latach 2026-2027.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</a:pPr>
            <a:r>
              <a:rPr lang="pl-PL" sz="1800" dirty="0"/>
              <a:t>Zapewnienie utrzymania realnej wartości wydatków bieżących z 2025 roku, </a:t>
            </a:r>
            <a:br>
              <a:rPr lang="pl-PL" sz="1800" dirty="0"/>
            </a:br>
            <a:r>
              <a:rPr lang="pl-PL" sz="1800" dirty="0"/>
              <a:t>wymaga dodatkowych kwot na poziomie </a:t>
            </a:r>
            <a:br>
              <a:rPr lang="pl-PL" sz="1800" dirty="0"/>
            </a:br>
            <a:r>
              <a:rPr lang="pl-PL" sz="1800" dirty="0"/>
              <a:t>co najmniej: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</a:pPr>
            <a:r>
              <a:rPr lang="pl-PL" sz="2000" b="1" dirty="0">
                <a:solidFill>
                  <a:srgbClr val="C00000"/>
                </a:solidFill>
              </a:rPr>
              <a:t>     </a:t>
            </a:r>
            <a:r>
              <a:rPr lang="pl-PL" sz="2400" b="1" dirty="0">
                <a:solidFill>
                  <a:srgbClr val="C00000"/>
                </a:solidFill>
              </a:rPr>
              <a:t>1</a:t>
            </a:r>
            <a:r>
              <a:rPr lang="pl-PL" sz="2000" b="1" dirty="0">
                <a:solidFill>
                  <a:srgbClr val="C00000"/>
                </a:solidFill>
              </a:rPr>
              <a:t> </a:t>
            </a:r>
            <a:r>
              <a:rPr lang="pl-PL" sz="1800" b="1" dirty="0">
                <a:solidFill>
                  <a:srgbClr val="C00000"/>
                </a:solidFill>
              </a:rPr>
              <a:t>mld zł </a:t>
            </a:r>
            <a:r>
              <a:rPr lang="pl-PL" sz="2000" dirty="0"/>
              <a:t>w 2026 r.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</a:pPr>
            <a:r>
              <a:rPr lang="pl-PL" sz="2400" b="1" dirty="0">
                <a:solidFill>
                  <a:srgbClr val="C00000"/>
                </a:solidFill>
              </a:rPr>
              <a:t>    1,5</a:t>
            </a:r>
            <a:r>
              <a:rPr lang="pl-PL" sz="2000" b="1" dirty="0">
                <a:solidFill>
                  <a:srgbClr val="C00000"/>
                </a:solidFill>
              </a:rPr>
              <a:t> </a:t>
            </a:r>
            <a:r>
              <a:rPr lang="pl-PL" sz="1800" b="1" dirty="0">
                <a:solidFill>
                  <a:srgbClr val="C00000"/>
                </a:solidFill>
              </a:rPr>
              <a:t>mld zł </a:t>
            </a:r>
            <a:r>
              <a:rPr lang="pl-PL" sz="2000" dirty="0"/>
              <a:t>w 2027 r.</a:t>
            </a:r>
          </a:p>
        </p:txBody>
      </p:sp>
      <p:sp>
        <p:nvSpPr>
          <p:cNvPr id="14" name="Tytuł 1"/>
          <p:cNvSpPr txBox="1">
            <a:spLocks/>
          </p:cNvSpPr>
          <p:nvPr/>
        </p:nvSpPr>
        <p:spPr>
          <a:xfrm>
            <a:off x="213643" y="282122"/>
            <a:ext cx="11721817" cy="560183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000" b="1" dirty="0"/>
              <a:t>WPF edycja 2025 – </a:t>
            </a:r>
            <a:r>
              <a:rPr lang="pl-PL" sz="2000" b="1" dirty="0">
                <a:solidFill>
                  <a:srgbClr val="000066"/>
                </a:solidFill>
              </a:rPr>
              <a:t>wydatki bieżące </a:t>
            </a:r>
            <a:r>
              <a:rPr lang="pl-PL" sz="2000" b="1" dirty="0"/>
              <a:t>dla lat 2025-2027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endParaRPr lang="pl-PL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4454365" y="1401279"/>
            <a:ext cx="1560460" cy="500891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rgbClr val="C00000"/>
                </a:solidFill>
              </a:rPr>
              <a:t>1 ,5 </a:t>
            </a:r>
            <a:r>
              <a:rPr lang="pl-PL" sz="2000" b="1" dirty="0">
                <a:solidFill>
                  <a:srgbClr val="C00000"/>
                </a:solidFill>
              </a:rPr>
              <a:t>mld zł</a:t>
            </a:r>
          </a:p>
        </p:txBody>
      </p:sp>
      <p:sp>
        <p:nvSpPr>
          <p:cNvPr id="17" name="Prostokąt zaokrąglony 16"/>
          <p:cNvSpPr/>
          <p:nvPr/>
        </p:nvSpPr>
        <p:spPr>
          <a:xfrm>
            <a:off x="2703921" y="1949341"/>
            <a:ext cx="1750444" cy="500891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rgbClr val="C00000"/>
                </a:solidFill>
              </a:rPr>
              <a:t>1 </a:t>
            </a:r>
            <a:r>
              <a:rPr lang="pl-PL" sz="2000" b="1" dirty="0">
                <a:solidFill>
                  <a:srgbClr val="C00000"/>
                </a:solidFill>
              </a:rPr>
              <a:t>mld zł</a:t>
            </a:r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WPF  edycji 2025 – główne parametry</a:t>
            </a:r>
          </a:p>
        </p:txBody>
      </p:sp>
    </p:spTree>
    <p:extLst>
      <p:ext uri="{BB962C8B-B14F-4D97-AF65-F5344CB8AC3E}">
        <p14:creationId xmlns:p14="http://schemas.microsoft.com/office/powerpoint/2010/main" val="258809393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1847461" y="1735494"/>
            <a:ext cx="8145624" cy="2554050"/>
          </a:xfrm>
          <a:prstGeom prst="roundRect">
            <a:avLst>
              <a:gd name="adj" fmla="val 966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077019" y="2111256"/>
            <a:ext cx="7686507" cy="209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Uwarunkowania prawne i makroekonomiczne lat 2019-2024 i ich konsekwencje budżetowe dla Warszawy i sektora JST</a:t>
            </a:r>
            <a:br>
              <a:rPr lang="pl-PL" altLang="pl-PL" sz="24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</a:br>
            <a:endParaRPr lang="pl-PL" altLang="pl-PL" sz="2400" b="1" dirty="0">
              <a:solidFill>
                <a:srgbClr val="002060"/>
              </a:solidFill>
              <a:latin typeface="Engram Warsaw" pitchFamily="50" charset="-18"/>
              <a:ea typeface="+mj-ea"/>
              <a:cs typeface="+mj-cs"/>
            </a:endParaRPr>
          </a:p>
        </p:txBody>
      </p:sp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Uwarunkowania prawne i ekonomiczne lat 2019-2024</a:t>
            </a:r>
          </a:p>
        </p:txBody>
      </p:sp>
    </p:spTree>
    <p:extLst>
      <p:ext uri="{BB962C8B-B14F-4D97-AF65-F5344CB8AC3E}">
        <p14:creationId xmlns:p14="http://schemas.microsoft.com/office/powerpoint/2010/main" val="3202624465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1787534" y="1779265"/>
            <a:ext cx="4542145" cy="3897740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20</a:t>
            </a:fld>
            <a:endParaRPr lang="pl-PL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412739993"/>
              </p:ext>
            </p:extLst>
          </p:nvPr>
        </p:nvGraphicFramePr>
        <p:xfrm>
          <a:off x="941816" y="1285760"/>
          <a:ext cx="10167417" cy="4352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310600" y="81797"/>
            <a:ext cx="11773995" cy="695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Program inwestycyjny</a:t>
            </a:r>
          </a:p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w Wieloletniej Prognozie Finansowej edycji 2025 (z aut. A i B)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292608" y="890436"/>
            <a:ext cx="9465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Łącznie    </a:t>
            </a:r>
            <a:r>
              <a:rPr lang="pl-PL" sz="24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13 mld 664 mln zł    </a:t>
            </a:r>
            <a:r>
              <a:rPr lang="pl-PL" sz="2400" b="1" dirty="0"/>
              <a:t>inwestycji w latach 2025-2029</a:t>
            </a:r>
          </a:p>
        </p:txBody>
      </p:sp>
      <p:sp>
        <p:nvSpPr>
          <p:cNvPr id="3" name="Nawias klamrowy zamykający 2"/>
          <p:cNvSpPr/>
          <p:nvPr/>
        </p:nvSpPr>
        <p:spPr>
          <a:xfrm rot="16200000">
            <a:off x="3944382" y="-656942"/>
            <a:ext cx="228447" cy="4542145"/>
          </a:xfrm>
          <a:prstGeom prst="rightBrace">
            <a:avLst>
              <a:gd name="adj1" fmla="val 27239"/>
              <a:gd name="adj2" fmla="val 49751"/>
            </a:avLst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2804160" y="891590"/>
            <a:ext cx="2905760" cy="461665"/>
          </a:xfrm>
          <a:prstGeom prst="roundRect">
            <a:avLst/>
          </a:prstGeom>
          <a:solidFill>
            <a:schemeClr val="tx2">
              <a:lumMod val="40000"/>
              <a:lumOff val="60000"/>
              <a:alpha val="18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799671" y="6605091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Efekt budżetowy w zakresie wydatków bieżących i majątkowych w budżecie i WPF edycji 2025</a:t>
            </a:r>
          </a:p>
        </p:txBody>
      </p:sp>
    </p:spTree>
    <p:extLst>
      <p:ext uri="{BB962C8B-B14F-4D97-AF65-F5344CB8AC3E}">
        <p14:creationId xmlns:p14="http://schemas.microsoft.com/office/powerpoint/2010/main" val="4125946205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0366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21</a:t>
            </a:fld>
            <a:endParaRPr lang="pl-PL"/>
          </a:p>
        </p:txBody>
      </p:sp>
      <p:sp>
        <p:nvSpPr>
          <p:cNvPr id="14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799671" y="6605091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Efekt budżetowy w zakresie wydatków bieżących i majątkowych w budżecie i WPF edycji 2025</a:t>
            </a:r>
          </a:p>
        </p:txBody>
      </p:sp>
      <p:graphicFrame>
        <p:nvGraphicFramePr>
          <p:cNvPr id="15" name="Wykres 14"/>
          <p:cNvGraphicFramePr/>
          <p:nvPr>
            <p:extLst>
              <p:ext uri="{D42A27DB-BD31-4B8C-83A1-F6EECF244321}">
                <p14:modId xmlns:p14="http://schemas.microsoft.com/office/powerpoint/2010/main" val="3027812630"/>
              </p:ext>
            </p:extLst>
          </p:nvPr>
        </p:nvGraphicFramePr>
        <p:xfrm>
          <a:off x="1066800" y="1153963"/>
          <a:ext cx="6566026" cy="3501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1288268" y="1654662"/>
            <a:ext cx="2915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bg1"/>
                </a:solidFill>
              </a:rPr>
              <a:t>lata 2025-2029</a:t>
            </a:r>
          </a:p>
        </p:txBody>
      </p:sp>
      <p:sp>
        <p:nvSpPr>
          <p:cNvPr id="19" name="pole tekstowe 18"/>
          <p:cNvSpPr txBox="1"/>
          <p:nvPr/>
        </p:nvSpPr>
        <p:spPr>
          <a:xfrm>
            <a:off x="1213732" y="2621652"/>
            <a:ext cx="291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12 mld 611 mln zł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1249292" y="3916272"/>
            <a:ext cx="291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13 mld 664 mln zł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6135795" y="1880149"/>
            <a:ext cx="291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007000"/>
                </a:solidFill>
              </a:rPr>
              <a:t>+2 mld 129 mln zł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1121356" y="941562"/>
            <a:ext cx="268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WPF edycji 2024 z 17.10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6552789" y="3205739"/>
            <a:ext cx="2270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007000"/>
                </a:solidFill>
              </a:rPr>
              <a:t>+600 mln zł </a:t>
            </a:r>
            <a:endParaRPr lang="pl-PL" sz="2000" dirty="0"/>
          </a:p>
        </p:txBody>
      </p:sp>
      <p:sp>
        <p:nvSpPr>
          <p:cNvPr id="26" name="pole tekstowe 25"/>
          <p:cNvSpPr txBox="1"/>
          <p:nvPr/>
        </p:nvSpPr>
        <p:spPr>
          <a:xfrm>
            <a:off x="1121356" y="2233427"/>
            <a:ext cx="2937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WPF edycji 2025 </a:t>
            </a:r>
            <a:r>
              <a:rPr lang="pl-PL" sz="1600" b="1" dirty="0"/>
              <a:t>projekt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1152662" y="3523365"/>
            <a:ext cx="44839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WPF edycji 2025 </a:t>
            </a:r>
            <a:r>
              <a:rPr lang="pl-PL" sz="1600" b="1" dirty="0"/>
              <a:t>projekt z aut. A i B</a:t>
            </a:r>
          </a:p>
        </p:txBody>
      </p:sp>
      <p:sp>
        <p:nvSpPr>
          <p:cNvPr id="28" name="pole tekstowe 27"/>
          <p:cNvSpPr txBox="1"/>
          <p:nvPr/>
        </p:nvSpPr>
        <p:spPr>
          <a:xfrm>
            <a:off x="6240142" y="2315317"/>
            <a:ext cx="27853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środki UE i nowa ustawa o dochodach JST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6608933" y="3613580"/>
            <a:ext cx="3251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dodatkowe dochody z PIT przekazane 3.12.2024r.</a:t>
            </a:r>
          </a:p>
        </p:txBody>
      </p:sp>
      <p:cxnSp>
        <p:nvCxnSpPr>
          <p:cNvPr id="8" name="Łącznik prosty 7"/>
          <p:cNvCxnSpPr/>
          <p:nvPr/>
        </p:nvCxnSpPr>
        <p:spPr>
          <a:xfrm>
            <a:off x="5320014" y="1279068"/>
            <a:ext cx="26633" cy="4139275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a 8"/>
          <p:cNvGrpSpPr/>
          <p:nvPr/>
        </p:nvGrpSpPr>
        <p:grpSpPr>
          <a:xfrm>
            <a:off x="6576048" y="4517285"/>
            <a:ext cx="4624471" cy="1253726"/>
            <a:chOff x="7364329" y="4760111"/>
            <a:chExt cx="4624471" cy="1253726"/>
          </a:xfrm>
        </p:grpSpPr>
        <p:sp>
          <p:nvSpPr>
            <p:cNvPr id="32" name="Prostokąt zaokrąglony 31"/>
            <p:cNvSpPr/>
            <p:nvPr/>
          </p:nvSpPr>
          <p:spPr>
            <a:xfrm>
              <a:off x="7449353" y="4760111"/>
              <a:ext cx="4539447" cy="1253726"/>
            </a:xfrm>
            <a:prstGeom prst="roundRect">
              <a:avLst>
                <a:gd name="adj" fmla="val 9204"/>
              </a:avLst>
            </a:prstGeom>
            <a:solidFill>
              <a:srgbClr val="F0F2F6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3" name="Symbol zastępczy zawartości 2"/>
            <p:cNvSpPr txBox="1">
              <a:spLocks/>
            </p:cNvSpPr>
            <p:nvPr/>
          </p:nvSpPr>
          <p:spPr bwMode="auto">
            <a:xfrm>
              <a:off x="7364329" y="4795700"/>
              <a:ext cx="4552631" cy="697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06363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ts val="300"/>
                </a:spcBef>
                <a:spcAft>
                  <a:spcPts val="300"/>
                </a:spcAft>
                <a:buClr>
                  <a:schemeClr val="tx2">
                    <a:lumMod val="50000"/>
                  </a:schemeClr>
                </a:buClr>
                <a:buSzPct val="80000"/>
                <a:buNone/>
              </a:pPr>
              <a:r>
                <a:rPr lang="pl-PL" altLang="pl-PL" sz="2000" b="1" dirty="0">
                  <a:latin typeface="+mn-lt"/>
                  <a:cs typeface="Times New Roman" pitchFamily="18" charset="0"/>
                </a:rPr>
                <a:t>ŁĄCZNIE       </a:t>
              </a:r>
              <a:r>
                <a:rPr lang="pl-PL" altLang="pl-PL" sz="2400" b="1" dirty="0">
                  <a:solidFill>
                    <a:srgbClr val="007000"/>
                  </a:solidFill>
                  <a:latin typeface="+mn-lt"/>
                  <a:cs typeface="Times New Roman" pitchFamily="18" charset="0"/>
                </a:rPr>
                <a:t>+2 mld 729 mln zł</a:t>
              </a:r>
            </a:p>
          </p:txBody>
        </p:sp>
        <p:sp>
          <p:nvSpPr>
            <p:cNvPr id="34" name="pole tekstowe 33"/>
            <p:cNvSpPr txBox="1"/>
            <p:nvPr/>
          </p:nvSpPr>
          <p:spPr>
            <a:xfrm>
              <a:off x="7449353" y="5164666"/>
              <a:ext cx="422956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400" b="1" dirty="0">
                  <a:solidFill>
                    <a:srgbClr val="002060"/>
                  </a:solidFill>
                </a:rPr>
                <a:t>zwiększenia możliwości inwestycyjnych </a:t>
              </a:r>
              <a:br>
                <a:rPr lang="pl-PL" sz="1400" b="1" dirty="0">
                  <a:solidFill>
                    <a:srgbClr val="002060"/>
                  </a:solidFill>
                </a:rPr>
              </a:br>
              <a:r>
                <a:rPr lang="pl-PL" sz="1400" b="1" dirty="0">
                  <a:solidFill>
                    <a:srgbClr val="002060"/>
                  </a:solidFill>
                </a:rPr>
                <a:t>w latach 2025-2029 </a:t>
              </a:r>
              <a:br>
                <a:rPr lang="pl-PL" sz="1400" b="1" dirty="0">
                  <a:solidFill>
                    <a:srgbClr val="002060"/>
                  </a:solidFill>
                </a:rPr>
              </a:br>
              <a:r>
                <a:rPr lang="pl-PL" sz="1400" b="1" dirty="0">
                  <a:solidFill>
                    <a:srgbClr val="002060"/>
                  </a:solidFill>
                </a:rPr>
                <a:t>w WPF 2025 w porównaniu z WPF 2024</a:t>
              </a:r>
            </a:p>
          </p:txBody>
        </p:sp>
      </p:grpSp>
      <p:sp>
        <p:nvSpPr>
          <p:cNvPr id="10" name="Prostokąt 9"/>
          <p:cNvSpPr/>
          <p:nvPr/>
        </p:nvSpPr>
        <p:spPr>
          <a:xfrm>
            <a:off x="5352100" y="4753014"/>
            <a:ext cx="1205748" cy="665329"/>
          </a:xfrm>
          <a:prstGeom prst="rect">
            <a:avLst/>
          </a:prstGeom>
          <a:solidFill>
            <a:srgbClr val="00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Symbol zastępczy zawartości 2"/>
          <p:cNvSpPr txBox="1">
            <a:spLocks/>
          </p:cNvSpPr>
          <p:nvPr/>
        </p:nvSpPr>
        <p:spPr bwMode="auto">
          <a:xfrm>
            <a:off x="0" y="180336"/>
            <a:ext cx="12192000" cy="70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Możliwości budżetowe w zakresie wydatków majątkowych</a:t>
            </a:r>
          </a:p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latin typeface="Engram Warsaw" pitchFamily="50" charset="-18"/>
                <a:ea typeface="+mj-ea"/>
                <a:cs typeface="+mj-cs"/>
              </a:rPr>
              <a:t>Lata 2025-2029</a:t>
            </a:r>
          </a:p>
        </p:txBody>
      </p:sp>
      <p:sp>
        <p:nvSpPr>
          <p:cNvPr id="36" name="pole tekstowe 35"/>
          <p:cNvSpPr txBox="1"/>
          <p:nvPr/>
        </p:nvSpPr>
        <p:spPr>
          <a:xfrm>
            <a:off x="1249292" y="1361188"/>
            <a:ext cx="291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10 mld 482 mln zł</a:t>
            </a:r>
          </a:p>
        </p:txBody>
      </p:sp>
      <p:sp>
        <p:nvSpPr>
          <p:cNvPr id="37" name="pole tekstowe 36"/>
          <p:cNvSpPr txBox="1"/>
          <p:nvPr/>
        </p:nvSpPr>
        <p:spPr>
          <a:xfrm>
            <a:off x="1249292" y="2913329"/>
            <a:ext cx="2915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bg1"/>
                </a:solidFill>
              </a:rPr>
              <a:t>lata 2025-2029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1273174" y="4225734"/>
            <a:ext cx="2915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bg1"/>
                </a:solidFill>
              </a:rPr>
              <a:t>lata 2025-2029</a:t>
            </a:r>
          </a:p>
        </p:txBody>
      </p:sp>
      <p:sp>
        <p:nvSpPr>
          <p:cNvPr id="40" name="pole tekstowe 39"/>
          <p:cNvSpPr txBox="1"/>
          <p:nvPr/>
        </p:nvSpPr>
        <p:spPr>
          <a:xfrm>
            <a:off x="6661072" y="3809878"/>
            <a:ext cx="501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ponadto </a:t>
            </a:r>
            <a:r>
              <a:rPr lang="pl-PL" sz="900" b="1" dirty="0"/>
              <a:t>+453 mln zł </a:t>
            </a:r>
            <a:r>
              <a:rPr lang="pl-PL" sz="900" dirty="0"/>
              <a:t>z przesunięcia z 2024 r. w związku ze zmianami harmonogramów realizacji zadań</a:t>
            </a:r>
          </a:p>
        </p:txBody>
      </p:sp>
      <p:sp>
        <p:nvSpPr>
          <p:cNvPr id="3" name="Para nawiasów 2"/>
          <p:cNvSpPr/>
          <p:nvPr/>
        </p:nvSpPr>
        <p:spPr>
          <a:xfrm>
            <a:off x="6661072" y="3856180"/>
            <a:ext cx="4931488" cy="30946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pole tekstowe 41"/>
          <p:cNvSpPr txBox="1"/>
          <p:nvPr/>
        </p:nvSpPr>
        <p:spPr>
          <a:xfrm>
            <a:off x="6661072" y="5841934"/>
            <a:ext cx="501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ponadto </a:t>
            </a:r>
            <a:r>
              <a:rPr lang="pl-PL" sz="900" b="1" dirty="0"/>
              <a:t>+453 mln zł </a:t>
            </a:r>
            <a:r>
              <a:rPr lang="pl-PL" sz="900" dirty="0"/>
              <a:t>z przesunięcia z 2024 r. w związku ze zmianami harmonogramów realizacji zadań, co oznacza wzrost w stosunku do WPF edycji 2024 o </a:t>
            </a:r>
            <a:r>
              <a:rPr lang="pl-PL" sz="900" b="1" dirty="0"/>
              <a:t>3 mld 182 mln zł</a:t>
            </a:r>
          </a:p>
        </p:txBody>
      </p:sp>
      <p:sp>
        <p:nvSpPr>
          <p:cNvPr id="43" name="Para nawiasów 42"/>
          <p:cNvSpPr/>
          <p:nvPr/>
        </p:nvSpPr>
        <p:spPr>
          <a:xfrm>
            <a:off x="6634791" y="5866176"/>
            <a:ext cx="4957769" cy="328767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946013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2330274" y="2452254"/>
            <a:ext cx="7624217" cy="1059874"/>
          </a:xfrm>
          <a:prstGeom prst="roundRect">
            <a:avLst>
              <a:gd name="adj" fmla="val 966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22</a:t>
            </a:fld>
            <a:endParaRPr lang="pl-PL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330274" y="2549643"/>
            <a:ext cx="7624217" cy="147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8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Główne wielkości budżetowe w 2025 r.</a:t>
            </a:r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Główne wielkości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3404501541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23</a:t>
            </a:fld>
            <a:endParaRPr lang="pl-PL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274317" y="441297"/>
            <a:ext cx="11643360" cy="66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800" b="1" dirty="0">
                <a:latin typeface="+mn-lt"/>
                <a:cs typeface="Times New Roman" pitchFamily="18" charset="0"/>
              </a:rPr>
              <a:t>Podstawowe parametry budżetowe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1394"/>
              </p:ext>
            </p:extLst>
          </p:nvPr>
        </p:nvGraphicFramePr>
        <p:xfrm>
          <a:off x="2148617" y="1062040"/>
          <a:ext cx="7171019" cy="511845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818838">
                  <a:extLst>
                    <a:ext uri="{9D8B030D-6E8A-4147-A177-3AD203B41FA5}">
                      <a16:colId xmlns:a16="http://schemas.microsoft.com/office/drawing/2014/main" val="2847789616"/>
                    </a:ext>
                  </a:extLst>
                </a:gridCol>
                <a:gridCol w="2352181">
                  <a:extLst>
                    <a:ext uri="{9D8B030D-6E8A-4147-A177-3AD203B41FA5}">
                      <a16:colId xmlns:a16="http://schemas.microsoft.com/office/drawing/2014/main" val="1367803127"/>
                    </a:ext>
                  </a:extLst>
                </a:gridCol>
              </a:tblGrid>
              <a:tr h="453635">
                <a:tc>
                  <a:txBody>
                    <a:bodyPr/>
                    <a:lstStyle/>
                    <a:p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Dochody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mld 280 mln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169165"/>
                  </a:ext>
                </a:extLst>
              </a:tr>
              <a:tr h="4337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</a:t>
                      </a:r>
                      <a:r>
                        <a:rPr lang="pl-PL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pl-PL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 tego:</a:t>
                      </a:r>
                      <a:endParaRPr lang="pl-PL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 mld 466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67639"/>
                  </a:ext>
                </a:extLst>
              </a:tr>
              <a:tr h="4172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wydatki bieżące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mld 355 mln zł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79658"/>
                  </a:ext>
                </a:extLst>
              </a:tr>
              <a:tr h="4754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wydatki majątkowe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mld 110 mln</a:t>
                      </a:r>
                      <a:r>
                        <a:rPr lang="pl-PL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165805"/>
                  </a:ext>
                </a:extLst>
              </a:tr>
              <a:tr h="5552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Deficyt budżetowy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[dochody ogółem – wydatki ogółem]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-3 mld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186</a:t>
                      </a: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178717"/>
                  </a:ext>
                </a:extLst>
              </a:tr>
              <a:tr h="578806">
                <a:tc>
                  <a:txBody>
                    <a:bodyPr/>
                    <a:lstStyle/>
                    <a:p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Deficyt operacyjny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[dochody bieżące</a:t>
                      </a:r>
                      <a:r>
                        <a:rPr lang="pl-PL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wydatki bieżące]</a:t>
                      </a:r>
                      <a:endParaRPr lang="pl-PL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-511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2076089"/>
                  </a:ext>
                </a:extLst>
              </a:tr>
              <a:tr h="453635">
                <a:tc>
                  <a:txBody>
                    <a:bodyPr/>
                    <a:lstStyle/>
                    <a:p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Spłata długu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490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176408"/>
                  </a:ext>
                </a:extLst>
              </a:tr>
              <a:tr h="574630">
                <a:tc>
                  <a:txBody>
                    <a:bodyPr/>
                    <a:lstStyle/>
                    <a:p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Nowy dług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mld 070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890512"/>
                  </a:ext>
                </a:extLst>
              </a:tr>
              <a:tr h="582698">
                <a:tc>
                  <a:txBody>
                    <a:bodyPr/>
                    <a:lstStyle/>
                    <a:p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 zadłużenia na koniec 2025 r.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 mld 019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97858"/>
                  </a:ext>
                </a:extLst>
              </a:tr>
              <a:tr h="547447">
                <a:tc>
                  <a:txBody>
                    <a:bodyPr/>
                    <a:lstStyle/>
                    <a:p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Minimalna przestrzeń między ustawowym </a:t>
                      </a:r>
                      <a:b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limitem a wskaźnikiem</a:t>
                      </a:r>
                      <a:r>
                        <a:rPr lang="pl-PL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obsługi długu (art. 243)</a:t>
                      </a:r>
                      <a:endParaRPr lang="pl-PL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+1,37 pkt proc.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756059"/>
                  </a:ext>
                </a:extLst>
              </a:tr>
            </a:tbl>
          </a:graphicData>
        </a:graphic>
      </p:graphicFrame>
      <p:sp>
        <p:nvSpPr>
          <p:cNvPr id="11" name="Tytuł 1"/>
          <p:cNvSpPr txBox="1">
            <a:spLocks/>
          </p:cNvSpPr>
          <p:nvPr/>
        </p:nvSpPr>
        <p:spPr>
          <a:xfrm>
            <a:off x="55218" y="95063"/>
            <a:ext cx="12081558" cy="9727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000" b="1" dirty="0">
                <a:solidFill>
                  <a:srgbClr val="000066"/>
                </a:solidFill>
              </a:rPr>
              <a:t>Budżet na 2025 rok (z aut. A i B)</a:t>
            </a:r>
          </a:p>
        </p:txBody>
      </p:sp>
      <p:sp>
        <p:nvSpPr>
          <p:cNvPr id="1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Główne wielkości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459566383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24</a:t>
            </a:fld>
            <a:endParaRPr lang="pl-PL"/>
          </a:p>
        </p:txBody>
      </p:sp>
      <p:sp>
        <p:nvSpPr>
          <p:cNvPr id="10" name="Tytuł 1"/>
          <p:cNvSpPr txBox="1">
            <a:spLocks/>
          </p:cNvSpPr>
          <p:nvPr/>
        </p:nvSpPr>
        <p:spPr>
          <a:xfrm>
            <a:off x="336000" y="140771"/>
            <a:ext cx="11520000" cy="4772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400" b="1" dirty="0">
                <a:solidFill>
                  <a:srgbClr val="000066"/>
                </a:solidFill>
              </a:rPr>
              <a:t>Budżet na 2025 rok (z aut. A i B)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614840"/>
              </p:ext>
            </p:extLst>
          </p:nvPr>
        </p:nvGraphicFramePr>
        <p:xfrm>
          <a:off x="1035817" y="900073"/>
          <a:ext cx="9936981" cy="49856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7342">
                  <a:extLst>
                    <a:ext uri="{9D8B030D-6E8A-4147-A177-3AD203B41FA5}">
                      <a16:colId xmlns:a16="http://schemas.microsoft.com/office/drawing/2014/main" val="1863617936"/>
                    </a:ext>
                  </a:extLst>
                </a:gridCol>
                <a:gridCol w="6278838">
                  <a:extLst>
                    <a:ext uri="{9D8B030D-6E8A-4147-A177-3AD203B41FA5}">
                      <a16:colId xmlns:a16="http://schemas.microsoft.com/office/drawing/2014/main" val="442021142"/>
                    </a:ext>
                  </a:extLst>
                </a:gridCol>
                <a:gridCol w="3220801">
                  <a:extLst>
                    <a:ext uri="{9D8B030D-6E8A-4147-A177-3AD203B41FA5}">
                      <a16:colId xmlns:a16="http://schemas.microsoft.com/office/drawing/2014/main" val="1856233037"/>
                    </a:ext>
                  </a:extLst>
                </a:gridCol>
              </a:tblGrid>
              <a:tr h="547317">
                <a:tc gridSpan="2">
                  <a:txBody>
                    <a:bodyPr/>
                    <a:lstStyle/>
                    <a:p>
                      <a:r>
                        <a:rPr lang="pl-PL" sz="2400" b="1" dirty="0">
                          <a:solidFill>
                            <a:schemeClr val="tx1"/>
                          </a:solidFill>
                        </a:rPr>
                        <a:t>Dochody ogółem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/>
                        <a:t>26 </a:t>
                      </a:r>
                      <a:r>
                        <a:rPr lang="pl-PL" sz="2200" b="1" dirty="0"/>
                        <a:t>mld</a:t>
                      </a:r>
                      <a:r>
                        <a:rPr lang="pl-PL" sz="2800" b="1" dirty="0"/>
                        <a:t> 280 </a:t>
                      </a:r>
                      <a:r>
                        <a:rPr lang="pl-PL" sz="2200" b="1" dirty="0"/>
                        <a:t>mln zł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924983"/>
                  </a:ext>
                </a:extLst>
              </a:tr>
              <a:tr h="316282">
                <a:tc gridSpan="2">
                  <a:txBody>
                    <a:bodyPr/>
                    <a:lstStyle/>
                    <a:p>
                      <a:pPr marL="180975" indent="0"/>
                      <a:r>
                        <a:rPr lang="pl-PL" sz="1600" dirty="0"/>
                        <a:t>w tym:</a:t>
                      </a:r>
                    </a:p>
                  </a:txBody>
                  <a:tcPr anchor="ctr"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180975" indent="0"/>
                      <a:endParaRPr lang="pl-PL" sz="1600" dirty="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2200" b="1" dirty="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38708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1.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Udział w PIT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12 mld 663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1916642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2.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Udział w CIT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4 mld 344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042086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3.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Podatek od nieruchomości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1 mld  782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9962695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4.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Dochody z mienia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1 mld 262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624278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5.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Sprzedaż biletów komunikacji miejskiej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1 mld 260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838707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6.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Opłata za odbiór odpadów komunalnych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885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833484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7.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Dotacje z budżetu państwa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674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630616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8.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Podatek od czynności cywilnoprawnych PCC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600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570946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9.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Opłaty parkingowe w Strefie Płatnego Parkowania Niestrzeżonego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264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722059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10.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Dochody z Unii Europejskiej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175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234825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Główne wielkości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2421495628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25</a:t>
            </a:fld>
            <a:endParaRPr lang="pl-PL"/>
          </a:p>
        </p:txBody>
      </p:sp>
      <p:sp>
        <p:nvSpPr>
          <p:cNvPr id="10" name="Tytuł 1"/>
          <p:cNvSpPr txBox="1">
            <a:spLocks/>
          </p:cNvSpPr>
          <p:nvPr/>
        </p:nvSpPr>
        <p:spPr>
          <a:xfrm>
            <a:off x="0" y="169632"/>
            <a:ext cx="12081558" cy="9727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400" b="1" dirty="0">
                <a:solidFill>
                  <a:srgbClr val="000066"/>
                </a:solidFill>
              </a:rPr>
              <a:t>Budżet na 2025 rok (z aut. A i B.)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105204"/>
              </p:ext>
            </p:extLst>
          </p:nvPr>
        </p:nvGraphicFramePr>
        <p:xfrm>
          <a:off x="535497" y="655991"/>
          <a:ext cx="11125201" cy="538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638">
                  <a:extLst>
                    <a:ext uri="{9D8B030D-6E8A-4147-A177-3AD203B41FA5}">
                      <a16:colId xmlns:a16="http://schemas.microsoft.com/office/drawing/2014/main" val="1863617936"/>
                    </a:ext>
                  </a:extLst>
                </a:gridCol>
                <a:gridCol w="7408785">
                  <a:extLst>
                    <a:ext uri="{9D8B030D-6E8A-4147-A177-3AD203B41FA5}">
                      <a16:colId xmlns:a16="http://schemas.microsoft.com/office/drawing/2014/main" val="442021142"/>
                    </a:ext>
                  </a:extLst>
                </a:gridCol>
                <a:gridCol w="3226778">
                  <a:extLst>
                    <a:ext uri="{9D8B030D-6E8A-4147-A177-3AD203B41FA5}">
                      <a16:colId xmlns:a16="http://schemas.microsoft.com/office/drawing/2014/main" val="1856233037"/>
                    </a:ext>
                  </a:extLst>
                </a:gridCol>
              </a:tblGrid>
              <a:tr h="547317">
                <a:tc gridSpan="2">
                  <a:txBody>
                    <a:bodyPr/>
                    <a:lstStyle/>
                    <a:p>
                      <a:r>
                        <a:rPr lang="pl-PL" sz="2400" b="1" dirty="0">
                          <a:solidFill>
                            <a:schemeClr val="tx1"/>
                          </a:solidFill>
                        </a:rPr>
                        <a:t>Wydatki bieżące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(wg sfer</a:t>
                      </a:r>
                      <a:r>
                        <a:rPr lang="pl-PL" sz="1800" b="0" baseline="0" dirty="0">
                          <a:solidFill>
                            <a:schemeClr val="tx1"/>
                          </a:solidFill>
                        </a:rPr>
                        <a:t> z uwzględnieniem rezerw)</a:t>
                      </a:r>
                      <a:endParaRPr lang="pl-PL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/>
                        <a:t>26 </a:t>
                      </a:r>
                      <a:r>
                        <a:rPr lang="pl-PL" sz="2200" b="1" dirty="0"/>
                        <a:t>mld</a:t>
                      </a:r>
                      <a:r>
                        <a:rPr lang="pl-PL" sz="2800" b="1" dirty="0"/>
                        <a:t> 355 </a:t>
                      </a:r>
                      <a:r>
                        <a:rPr lang="pl-PL" sz="2200" b="1" dirty="0"/>
                        <a:t>mln zł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924983"/>
                  </a:ext>
                </a:extLst>
              </a:tr>
              <a:tr h="316282">
                <a:tc gridSpan="2">
                  <a:txBody>
                    <a:bodyPr/>
                    <a:lstStyle/>
                    <a:p>
                      <a:pPr marL="180975" indent="0"/>
                      <a:r>
                        <a:rPr lang="pl-PL" sz="1600" dirty="0"/>
                        <a:t>w tym:</a:t>
                      </a:r>
                    </a:p>
                  </a:txBody>
                  <a:tcPr anchor="ctr"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180975" indent="0"/>
                      <a:endParaRPr lang="pl-PL" sz="1600" dirty="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2200" b="1" dirty="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38708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Edukacja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9 mld 223</a:t>
                      </a:r>
                      <a:r>
                        <a:rPr lang="pl-PL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 </a:t>
                      </a:r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1916642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Transport i komunikacja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Engram Warsaw" pitchFamily="2" charset="-18"/>
                          <a:ea typeface="+mn-ea"/>
                          <a:cs typeface="+mn-cs"/>
                        </a:rPr>
                        <a:t>5 mld 851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042086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Ochrona zdrowia i polityka społeczna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Engram Warsaw" pitchFamily="2" charset="-18"/>
                          <a:ea typeface="+mn-ea"/>
                          <a:cs typeface="+mn-cs"/>
                        </a:rPr>
                        <a:t>2 mld 434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9962695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Zarządzanie strukturami samorządowymi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Engram Warsaw" pitchFamily="2" charset="-18"/>
                          <a:ea typeface="+mn-ea"/>
                          <a:cs typeface="+mn-cs"/>
                        </a:rPr>
                        <a:t>2 mld 315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624278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Gospodarka komunalna i ochrona środowiska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Engram Warsaw" pitchFamily="2" charset="-18"/>
                          <a:ea typeface="+mn-ea"/>
                          <a:cs typeface="+mn-cs"/>
                        </a:rPr>
                        <a:t>1 mld 999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838707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Ład przestrzenny i gospodarka nieruchomościami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Engram Warsaw" pitchFamily="2" charset="-18"/>
                          <a:ea typeface="+mn-ea"/>
                          <a:cs typeface="+mn-cs"/>
                        </a:rPr>
                        <a:t>1 mld 716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833484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Finanse i różne rozliczenia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Engram Warsaw" pitchFamily="2" charset="-18"/>
                          <a:ea typeface="+mn-ea"/>
                          <a:cs typeface="+mn-cs"/>
                        </a:rPr>
                        <a:t>979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630616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Kultura i</a:t>
                      </a:r>
                      <a:r>
                        <a:rPr lang="pl-PL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 ochrona dziedzictwa kulturowego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Engram Warsaw" pitchFamily="2" charset="-18"/>
                          <a:ea typeface="+mn-ea"/>
                          <a:cs typeface="+mn-cs"/>
                        </a:rPr>
                        <a:t>820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570946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Bezpieczeństwo i porządek</a:t>
                      </a:r>
                      <a:r>
                        <a:rPr lang="pl-PL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 publiczny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Engram Warsaw" pitchFamily="2" charset="-18"/>
                          <a:ea typeface="+mn-ea"/>
                          <a:cs typeface="+mn-cs"/>
                        </a:rPr>
                        <a:t>575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722059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Rekreacja,</a:t>
                      </a:r>
                      <a:r>
                        <a:rPr lang="pl-PL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 sport i turystyka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Engram Warsaw" pitchFamily="2" charset="-18"/>
                          <a:ea typeface="+mn-ea"/>
                          <a:cs typeface="+mn-cs"/>
                        </a:rPr>
                        <a:t>366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234825"/>
                  </a:ext>
                </a:extLst>
              </a:tr>
              <a:tr h="401165">
                <a:tc>
                  <a:txBody>
                    <a:bodyPr/>
                    <a:lstStyle/>
                    <a:p>
                      <a:pPr algn="ctr" rtl="0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Działalność promocyjna i wspieranie</a:t>
                      </a:r>
                      <a:r>
                        <a:rPr lang="pl-PL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 rozwoju gospodarczego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Engram Warsaw" pitchFamily="2" charset="-1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Engram Warsaw" pitchFamily="2" charset="-18"/>
                          <a:ea typeface="+mn-ea"/>
                          <a:cs typeface="+mn-cs"/>
                        </a:rPr>
                        <a:t> 77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88325"/>
                  </a:ext>
                </a:extLst>
              </a:tr>
            </a:tbl>
          </a:graphicData>
        </a:graphic>
      </p:graphicFrame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Główne wielkości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326053226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00692" y="5681609"/>
            <a:ext cx="2157573" cy="8424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26</a:t>
            </a:fld>
            <a:endParaRPr lang="pl-PL"/>
          </a:p>
        </p:txBody>
      </p:sp>
      <p:sp>
        <p:nvSpPr>
          <p:cNvPr id="10" name="Tytuł 1"/>
          <p:cNvSpPr txBox="1">
            <a:spLocks/>
          </p:cNvSpPr>
          <p:nvPr/>
        </p:nvSpPr>
        <p:spPr>
          <a:xfrm>
            <a:off x="336000" y="169632"/>
            <a:ext cx="11520000" cy="7200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400" b="1" dirty="0">
                <a:solidFill>
                  <a:srgbClr val="000066"/>
                </a:solidFill>
              </a:rPr>
              <a:t>Budżet na 2025 rok (z aut. A i B)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5205B5CA-A4B1-F118-63DA-4E45354BB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295617"/>
              </p:ext>
            </p:extLst>
          </p:nvPr>
        </p:nvGraphicFramePr>
        <p:xfrm>
          <a:off x="696000" y="730970"/>
          <a:ext cx="10800001" cy="5599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8208">
                  <a:extLst>
                    <a:ext uri="{9D8B030D-6E8A-4147-A177-3AD203B41FA5}">
                      <a16:colId xmlns:a16="http://schemas.microsoft.com/office/drawing/2014/main" val="2250091662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442021142"/>
                    </a:ext>
                  </a:extLst>
                </a:gridCol>
                <a:gridCol w="3046593">
                  <a:extLst>
                    <a:ext uri="{9D8B030D-6E8A-4147-A177-3AD203B41FA5}">
                      <a16:colId xmlns:a16="http://schemas.microsoft.com/office/drawing/2014/main" val="2491186619"/>
                    </a:ext>
                  </a:extLst>
                </a:gridCol>
              </a:tblGrid>
              <a:tr h="6626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</a:rPr>
                        <a:t>Wydatki majątkowe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/>
                        <a:t>3 mld 110 mln zł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3781312"/>
                  </a:ext>
                </a:extLst>
              </a:tr>
              <a:tr h="425969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Dziesięć największych</a:t>
                      </a:r>
                      <a:r>
                        <a:rPr lang="pl-PL" sz="1600" b="1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inwestycji:</a:t>
                      </a:r>
                      <a:endParaRPr lang="pl-PL" sz="1600" b="1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99906310"/>
                  </a:ext>
                </a:extLst>
              </a:tr>
              <a:tr h="425969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1.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Projekt i budowa II linii metra</a:t>
                      </a:r>
                      <a:endParaRPr lang="pl-PL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299 mln zł</a:t>
                      </a: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61916642"/>
                  </a:ext>
                </a:extLst>
              </a:tr>
              <a:tr h="425969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2.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Modernizacja Sali Kongresowej w budynku Pałacu Kultury i Nauki – etap II</a:t>
                      </a:r>
                      <a:endParaRPr lang="pl-PL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130 mln zł</a:t>
                      </a: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042086"/>
                  </a:ext>
                </a:extLst>
              </a:tr>
              <a:tr h="509707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3.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Modernizacja zabytkowych obiektów oraz budowa sali koncertowej przy ul. Grochowskiej na potrzeby </a:t>
                      </a:r>
                      <a:r>
                        <a:rPr lang="pl-PL" sz="1400" dirty="0" err="1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Sinfonia</a:t>
                      </a: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400" err="1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Varsovia</a:t>
                      </a:r>
                      <a:r>
                        <a:rPr lang="pl-PL" sz="140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etap </a:t>
                      </a: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endParaRPr lang="pl-PL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mln zł</a:t>
                      </a: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29962695"/>
                  </a:ext>
                </a:extLst>
              </a:tr>
              <a:tr h="425969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4.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Budowa Muzeum Sztuki Nowoczesnej</a:t>
                      </a:r>
                      <a:endParaRPr lang="pl-PL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69 mln zł</a:t>
                      </a: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838707"/>
                  </a:ext>
                </a:extLst>
              </a:tr>
              <a:tr h="425969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5.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Zakup 12 autobusów niskoemisyjnych dla m.st. Warszawy</a:t>
                      </a:r>
                      <a:endParaRPr lang="pl-PL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 mln zł</a:t>
                      </a: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4833484"/>
                  </a:ext>
                </a:extLst>
              </a:tr>
              <a:tr h="509707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6.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Wniesienie wkładów do spółki Miejskie Przedsiębiorstwo Wodociągów i Kanalizacji </a:t>
                      </a:r>
                      <a:b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 m.st. Warszawie S.A.</a:t>
                      </a:r>
                      <a:endParaRPr lang="pl-PL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 mln zł</a:t>
                      </a: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640197"/>
                  </a:ext>
                </a:extLst>
              </a:tr>
              <a:tr h="425969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7.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Przebudowa części nawierzchni Placu Defilad – etap II</a:t>
                      </a:r>
                      <a:endParaRPr lang="pl-PL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 mln zł</a:t>
                      </a: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1547965"/>
                  </a:ext>
                </a:extLst>
              </a:tr>
              <a:tr h="425969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8.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Modernizacja wiaduktów drogowych nad ul. Paryską w Warszawie</a:t>
                      </a:r>
                      <a:endParaRPr lang="pl-PL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</a:t>
                      </a:r>
                      <a:r>
                        <a:rPr lang="pl-PL" sz="1800" b="1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mln zł</a:t>
                      </a: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912318"/>
                  </a:ext>
                </a:extLst>
              </a:tr>
              <a:tr h="509707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9.</a:t>
                      </a:r>
                    </a:p>
                  </a:txBody>
                  <a:tcPr anchor="ctr">
                    <a:lnL>
                      <a:noFill/>
                    </a:lnL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Płatność z tytułu refundacji wydatków na zakup taboru na potrzeby projektu "Budowa II linii  metra wraz z infrastrukturą  </a:t>
                      </a:r>
                      <a:r>
                        <a:rPr lang="pl-PL" sz="140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towarzyszącą - etap </a:t>
                      </a: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IV"</a:t>
                      </a:r>
                      <a:endParaRPr lang="pl-PL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 mln zł</a:t>
                      </a: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62054982"/>
                  </a:ext>
                </a:extLst>
              </a:tr>
              <a:tr h="425969"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Engram Warsaw" pitchFamily="2" charset="-18"/>
                        </a:rPr>
                        <a:t>10.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Modernizacja I linii metra - etap I</a:t>
                      </a:r>
                      <a:endParaRPr lang="pl-PL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 mln zł</a:t>
                      </a:r>
                      <a:endParaRPr lang="pl-PL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28418"/>
                  </a:ext>
                </a:extLst>
              </a:tr>
            </a:tbl>
          </a:graphicData>
        </a:graphic>
      </p:graphicFrame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Główne wielkości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2667213015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14691" y="194268"/>
            <a:ext cx="12192000" cy="351887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000" b="1" dirty="0">
                <a:solidFill>
                  <a:srgbClr val="000066"/>
                </a:solidFill>
              </a:rPr>
              <a:t>Budżet na 2025 rok – rezerwy (z aut. A i B)</a:t>
            </a:r>
          </a:p>
        </p:txBody>
      </p:sp>
      <p:sp>
        <p:nvSpPr>
          <p:cNvPr id="2" name="Prostokąt 1"/>
          <p:cNvSpPr/>
          <p:nvPr/>
        </p:nvSpPr>
        <p:spPr>
          <a:xfrm>
            <a:off x="332509" y="5611091"/>
            <a:ext cx="1413164" cy="9040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590858"/>
              </p:ext>
            </p:extLst>
          </p:nvPr>
        </p:nvGraphicFramePr>
        <p:xfrm>
          <a:off x="1444238" y="635231"/>
          <a:ext cx="8808276" cy="5561186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7322566">
                  <a:extLst>
                    <a:ext uri="{9D8B030D-6E8A-4147-A177-3AD203B41FA5}">
                      <a16:colId xmlns:a16="http://schemas.microsoft.com/office/drawing/2014/main" val="2794818798"/>
                    </a:ext>
                  </a:extLst>
                </a:gridCol>
                <a:gridCol w="1485710">
                  <a:extLst>
                    <a:ext uri="{9D8B030D-6E8A-4147-A177-3AD203B41FA5}">
                      <a16:colId xmlns:a16="http://schemas.microsoft.com/office/drawing/2014/main" val="2075101543"/>
                    </a:ext>
                  </a:extLst>
                </a:gridCol>
              </a:tblGrid>
              <a:tr h="3302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pl-PL" sz="1400" dirty="0">
                          <a:effectLst/>
                        </a:rPr>
                        <a:t>Rezerwa ogólna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</a:rPr>
                        <a:t>250.000.000 zł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249198"/>
                  </a:ext>
                </a:extLst>
              </a:tr>
              <a:tr h="3302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pl-PL" sz="1400" dirty="0">
                          <a:effectLst/>
                        </a:rPr>
                        <a:t>Rezerwy celowe (zadania bieżące):</a:t>
                      </a:r>
                      <a:endParaRPr lang="pl-PL" sz="1400" b="1" dirty="0"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</a:rPr>
                        <a:t> 1.166.234.135 zł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322888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wydatki bieżące w zakresie oświaty i wychowania oraz edukacyjnej opieki wychowawczej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effectLst/>
                          <a:latin typeface="+mn-lt"/>
                        </a:rPr>
                        <a:t>580.000.000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563669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realizację zadań z zakresu pomocy społecznej i wspierania rodziny</a:t>
                      </a: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94.000.000 zł</a:t>
                      </a: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430010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realizację zadań własnych z zakresu zarządzania kryzysowego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effectLst/>
                          <a:latin typeface="+mn-lt"/>
                        </a:rPr>
                        <a:t>87.000.000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427345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rewitalizację i komunalną gospodarkę mieszkaniową 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74.770.000 zł</a:t>
                      </a: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693420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zwiększenie wydatków przeznaczonych na remonty mieszkaniowego zasobu komunalnego oraz terenów miejskich przy budynkach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40.000.000 zł</a:t>
                      </a:r>
                    </a:p>
                  </a:txBody>
                  <a:tcPr marL="57486" marR="574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152466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wzrost kosztów dotyczących systemów i infrastruktury informatycznej 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40.000.000 zł</a:t>
                      </a: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824704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zwiększenie wydatków przeznaczonych na zapewnienie porządku publicznego i bezpieczeństwa mieszkańców m.st. Warszawy 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30.960.000 zł</a:t>
                      </a:r>
                    </a:p>
                  </a:txBody>
                  <a:tcPr marL="57486" marR="574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630702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wypłatę odszkodowań wynikających z art. 36  ustawy o planowaniu i zagospodarowaniu przestrzennym 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30.000.000 zł</a:t>
                      </a: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2755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odszkodowania za nieruchomości 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20.000.000 zł</a:t>
                      </a:r>
                    </a:p>
                  </a:txBody>
                  <a:tcPr marL="57486" marR="574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303306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wzrost kosztów utrzymania obiektów administracyjnych 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10.000.000 zł</a:t>
                      </a: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398798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na wydatki związane z finansowaniem pomocy obywatelom Ukrainy</a:t>
                      </a:r>
                    </a:p>
                  </a:txBody>
                  <a:tcPr marL="57486" marR="5748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10.000.000 zł</a:t>
                      </a:r>
                    </a:p>
                  </a:txBody>
                  <a:tcPr marL="57486" marR="574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470487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wdrożenie Elektronicznego Zarządzania Dokumentacją w Urzędzie m.st. Warszawy</a:t>
                      </a:r>
                      <a:r>
                        <a:rPr lang="pl-PL" sz="1000" b="0" baseline="0" dirty="0">
                          <a:effectLst/>
                        </a:rPr>
                        <a:t> 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5.000.000 zł</a:t>
                      </a: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58813"/>
                  </a:ext>
                </a:extLst>
              </a:tr>
              <a:tr h="314557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wydatki związane z realizacją i rozliczaniem projektów finansowanych z udziałem środków Unii Europejskiej i innych źródeł zagranicznych niepodlegających zwrotowi 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3.460.135 zł</a:t>
                      </a:r>
                    </a:p>
                  </a:txBody>
                  <a:tcPr marL="57486" marR="574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688116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organizację obsługi mieszkańców w Urzędzie m.st. Warszawy 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1.800.000 zł</a:t>
                      </a: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712717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</a:rPr>
                        <a:t>- na dostosowanie siedzib Obwodowych Komisji Wyborczych </a:t>
                      </a:r>
                      <a:endParaRPr lang="pl-PL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1.000.000 zł</a:t>
                      </a:r>
                    </a:p>
                  </a:txBody>
                  <a:tcPr marL="57486" marR="574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020578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na wzmacnianie wspólnot lokalnych </a:t>
                      </a: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926.000</a:t>
                      </a:r>
                      <a:r>
                        <a:rPr lang="pl-PL" sz="10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86" marR="5748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437590"/>
                  </a:ext>
                </a:extLst>
              </a:tr>
              <a:tr h="260441">
                <a:tc>
                  <a:txBody>
                    <a:bodyPr/>
                    <a:lstStyle/>
                    <a:p>
                      <a:pPr marL="450215" lvl="0" indent="-9017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l-PL" sz="1000" b="0" dirty="0">
                          <a:effectLst/>
                        </a:rPr>
                        <a:t>na zwiększenie zakresu realizacji zadań oraz skutki inflacji </a:t>
                      </a:r>
                      <a:endParaRPr lang="pl-PL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486" marR="57486" marT="0" marB="0" anchor="ctr"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137.318.000 zł</a:t>
                      </a:r>
                    </a:p>
                  </a:txBody>
                  <a:tcPr marL="57486" marR="57486" marT="0" marB="0" anchor="ctr"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5663454"/>
                  </a:ext>
                </a:extLst>
              </a:tr>
              <a:tr h="3302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Rezerwa inwestycyjna</a:t>
                      </a:r>
                    </a:p>
                  </a:txBody>
                  <a:tcPr marL="57486" marR="57486" marT="0" marB="0"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5.000.000 zł</a:t>
                      </a:r>
                    </a:p>
                  </a:txBody>
                  <a:tcPr marL="57486" marR="57486" marT="0" marB="0"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531052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Rezerwy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2862709711"/>
      </p:ext>
    </p:extLst>
  </p:cSld>
  <p:clrMapOvr>
    <a:masterClrMapping/>
  </p:clrMapOvr>
  <p:transition spd="slow"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28</a:t>
            </a:fld>
            <a:endParaRPr lang="pl-PL"/>
          </a:p>
        </p:txBody>
      </p:sp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883150953"/>
              </p:ext>
            </p:extLst>
          </p:nvPr>
        </p:nvGraphicFramePr>
        <p:xfrm>
          <a:off x="1735979" y="949395"/>
          <a:ext cx="5155102" cy="4766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ytuł 1"/>
          <p:cNvSpPr txBox="1">
            <a:spLocks/>
          </p:cNvSpPr>
          <p:nvPr/>
        </p:nvSpPr>
        <p:spPr>
          <a:xfrm>
            <a:off x="336000" y="219019"/>
            <a:ext cx="11520000" cy="549908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400" b="1" dirty="0">
                <a:solidFill>
                  <a:srgbClr val="000066"/>
                </a:solidFill>
              </a:rPr>
              <a:t>Budżet na 2025 rok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3009554" y="2765893"/>
            <a:ext cx="3754928" cy="1029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Nawias klamrowy zamykający 2"/>
          <p:cNvSpPr/>
          <p:nvPr/>
        </p:nvSpPr>
        <p:spPr>
          <a:xfrm>
            <a:off x="6764482" y="2776186"/>
            <a:ext cx="126599" cy="2117932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6827781" y="2947684"/>
            <a:ext cx="3969300" cy="2088033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4000" b="1" dirty="0">
                <a:solidFill>
                  <a:srgbClr val="000066"/>
                </a:solidFill>
              </a:rPr>
              <a:t>67%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400" dirty="0"/>
              <a:t>poziom finansowania inwestycji w 2025 r. środkami dłużnymi</a:t>
            </a:r>
          </a:p>
        </p:txBody>
      </p:sp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Główne wielkości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3678188870"/>
      </p:ext>
    </p:extLst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08261" y="679120"/>
            <a:ext cx="6975475" cy="742304"/>
          </a:xfrm>
        </p:spPr>
        <p:txBody>
          <a:bodyPr/>
          <a:lstStyle/>
          <a:p>
            <a:pPr algn="ctr"/>
            <a:r>
              <a:rPr lang="pl-PL" altLang="pl-PL" b="1" dirty="0">
                <a:solidFill>
                  <a:srgbClr val="000066"/>
                </a:solidFill>
                <a:cs typeface="Times New Roman" pitchFamily="18" charset="0"/>
              </a:rPr>
              <a:t>Budżety dzielnic w 2025 r.</a:t>
            </a:r>
            <a:endParaRPr lang="pl-PL" sz="18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27F4D3-B96E-4B1F-B7AA-4577FB9564B4}" type="slidenum">
              <a:rPr lang="pl-PL" smtClean="0"/>
              <a:pPr/>
              <a:t>29</a:t>
            </a:fld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3182351" y="2581213"/>
            <a:ext cx="204535" cy="462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525380"/>
              </p:ext>
            </p:extLst>
          </p:nvPr>
        </p:nvGraphicFramePr>
        <p:xfrm>
          <a:off x="1406434" y="2075788"/>
          <a:ext cx="9379131" cy="2127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73613">
                  <a:extLst>
                    <a:ext uri="{9D8B030D-6E8A-4147-A177-3AD203B41FA5}">
                      <a16:colId xmlns:a16="http://schemas.microsoft.com/office/drawing/2014/main" val="3337451965"/>
                    </a:ext>
                  </a:extLst>
                </a:gridCol>
                <a:gridCol w="2705518">
                  <a:extLst>
                    <a:ext uri="{9D8B030D-6E8A-4147-A177-3AD203B41FA5}">
                      <a16:colId xmlns:a16="http://schemas.microsoft.com/office/drawing/2014/main" val="1055300111"/>
                    </a:ext>
                  </a:extLst>
                </a:gridCol>
              </a:tblGrid>
              <a:tr h="10639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Środki finansowe do bezpośredniej dyspozycji</a:t>
                      </a:r>
                      <a:r>
                        <a:rPr lang="pl-PL" sz="1800" baseline="0" dirty="0"/>
                        <a:t> dzielnic</a:t>
                      </a:r>
                      <a:r>
                        <a:rPr lang="pl-PL" sz="1800" dirty="0"/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/>
                        <a:t> 13 </a:t>
                      </a:r>
                      <a:r>
                        <a:rPr lang="pl-PL" sz="2000" b="1" dirty="0"/>
                        <a:t>mld</a:t>
                      </a:r>
                      <a:r>
                        <a:rPr lang="pl-PL" sz="2400" b="1" dirty="0"/>
                        <a:t> 112 </a:t>
                      </a:r>
                      <a:r>
                        <a:rPr lang="pl-PL" sz="2000" b="1" dirty="0"/>
                        <a:t>mln zł</a:t>
                      </a:r>
                      <a:endParaRPr lang="pl-PL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1052938"/>
                  </a:ext>
                </a:extLst>
              </a:tr>
              <a:tr h="1063995">
                <a:tc>
                  <a:txBody>
                    <a:bodyPr/>
                    <a:lstStyle/>
                    <a:p>
                      <a:r>
                        <a:rPr lang="pl-PL" sz="1800" dirty="0"/>
                        <a:t>Dochody do realizacji bezpośrednio przez dzielnice</a:t>
                      </a:r>
                      <a:r>
                        <a:rPr lang="pl-PL" sz="1800" baseline="0" dirty="0"/>
                        <a:t>:</a:t>
                      </a:r>
                      <a:endParaRPr lang="pl-PL" sz="18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/>
                        <a:t>1 </a:t>
                      </a:r>
                      <a:r>
                        <a:rPr lang="pl-PL" sz="2000" b="1" dirty="0"/>
                        <a:t>mld</a:t>
                      </a:r>
                      <a:r>
                        <a:rPr lang="pl-PL" sz="2400" b="1" dirty="0"/>
                        <a:t> 779 </a:t>
                      </a:r>
                      <a:r>
                        <a:rPr lang="pl-PL" sz="2000" b="1" dirty="0"/>
                        <a:t>mln zł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198821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Główne wielkości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1626592027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251460" y="114859"/>
            <a:ext cx="11684000" cy="46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Sytuacja wyjściowa do opracowywania budżetu na 2025 rok</a:t>
            </a: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51460" y="546553"/>
            <a:ext cx="11684000" cy="66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200" b="1" dirty="0">
                <a:latin typeface="Engram Warsaw" pitchFamily="50" charset="-18"/>
                <a:ea typeface="+mj-ea"/>
                <a:cs typeface="+mj-cs"/>
              </a:rPr>
              <a:t>UWARUNKOWANIA ZEWNĘTRZNE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1493519" y="2994925"/>
            <a:ext cx="3860801" cy="1676400"/>
          </a:xfrm>
          <a:prstGeom prst="roundRect">
            <a:avLst>
              <a:gd name="adj" fmla="val 10088"/>
            </a:avLst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400"/>
              </a:spcBef>
              <a:spcAft>
                <a:spcPts val="400"/>
              </a:spcAft>
              <a:buSzPct val="80000"/>
              <a:buFont typeface="Wingdings" panose="05000000000000000000" pitchFamily="2" charset="2"/>
              <a:buChar char="Ø"/>
            </a:pPr>
            <a:r>
              <a:rPr lang="pl-PL" sz="2400" b="1" dirty="0">
                <a:solidFill>
                  <a:schemeClr val="tx1"/>
                </a:solidFill>
              </a:rPr>
              <a:t>tzw. 5 Kaczyńskiego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SzPct val="80000"/>
              <a:buFont typeface="Wingdings" panose="05000000000000000000" pitchFamily="2" charset="2"/>
              <a:buChar char="Ø"/>
            </a:pPr>
            <a:r>
              <a:rPr lang="pl-PL" sz="2400" b="1" dirty="0">
                <a:solidFill>
                  <a:schemeClr val="tx1"/>
                </a:solidFill>
              </a:rPr>
              <a:t>zmiany w ryczałcie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SzPct val="80000"/>
              <a:buFont typeface="Wingdings" panose="05000000000000000000" pitchFamily="2" charset="2"/>
              <a:buChar char="Ø"/>
            </a:pPr>
            <a:r>
              <a:rPr lang="pl-PL" sz="2400" b="1" dirty="0">
                <a:solidFill>
                  <a:schemeClr val="tx1"/>
                </a:solidFill>
              </a:rPr>
              <a:t>Polski Ład</a:t>
            </a:r>
          </a:p>
        </p:txBody>
      </p:sp>
      <p:sp>
        <p:nvSpPr>
          <p:cNvPr id="14" name="Prostokąt zaokrąglony 13"/>
          <p:cNvSpPr/>
          <p:nvPr/>
        </p:nvSpPr>
        <p:spPr>
          <a:xfrm>
            <a:off x="7058915" y="2994925"/>
            <a:ext cx="3362961" cy="1676400"/>
          </a:xfrm>
          <a:prstGeom prst="roundRect">
            <a:avLst>
              <a:gd name="adj" fmla="val 10088"/>
            </a:avLst>
          </a:prstGeom>
          <a:solidFill>
            <a:schemeClr val="accent3">
              <a:lumMod val="75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00"/>
              </a:spcBef>
              <a:spcAft>
                <a:spcPts val="400"/>
              </a:spcAft>
              <a:buSzPct val="80000"/>
            </a:pPr>
            <a:r>
              <a:rPr lang="pl-PL" sz="4400" b="1" dirty="0">
                <a:solidFill>
                  <a:schemeClr val="bg1"/>
                </a:solidFill>
              </a:rPr>
              <a:t>-11,1 </a:t>
            </a:r>
            <a:r>
              <a:rPr lang="pl-PL" sz="2800" b="1" dirty="0">
                <a:solidFill>
                  <a:schemeClr val="bg1"/>
                </a:solidFill>
              </a:rPr>
              <a:t>mld zł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  <a:buSzPct val="80000"/>
            </a:pPr>
            <a:r>
              <a:rPr lang="pl-PL" sz="1400" dirty="0">
                <a:solidFill>
                  <a:schemeClr val="bg1"/>
                </a:solidFill>
              </a:rPr>
              <a:t>ograniczenia dochodów </a:t>
            </a:r>
            <a:br>
              <a:rPr lang="pl-PL" sz="1400" dirty="0">
                <a:solidFill>
                  <a:schemeClr val="bg1"/>
                </a:solidFill>
              </a:rPr>
            </a:br>
            <a:r>
              <a:rPr lang="pl-PL" sz="1400" dirty="0">
                <a:solidFill>
                  <a:schemeClr val="bg1"/>
                </a:solidFill>
              </a:rPr>
              <a:t>Warszawy z PIT</a:t>
            </a:r>
            <a:endParaRPr lang="pl-PL" sz="1400" b="1" dirty="0">
              <a:solidFill>
                <a:schemeClr val="bg1"/>
              </a:solidFill>
            </a:endParaRPr>
          </a:p>
        </p:txBody>
      </p:sp>
      <p:sp>
        <p:nvSpPr>
          <p:cNvPr id="9" name="Strzałka w prawo 8"/>
          <p:cNvSpPr/>
          <p:nvPr/>
        </p:nvSpPr>
        <p:spPr>
          <a:xfrm>
            <a:off x="5622417" y="3426725"/>
            <a:ext cx="1188720" cy="8128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/>
          <p:cNvSpPr txBox="1"/>
          <p:nvPr/>
        </p:nvSpPr>
        <p:spPr>
          <a:xfrm>
            <a:off x="251460" y="1141809"/>
            <a:ext cx="1168400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1500" dirty="0"/>
              <a:t>Uszczuplenie dochodów Warszawy z PIT </a:t>
            </a:r>
            <a:r>
              <a:rPr lang="pl-PL" sz="1500" b="1" dirty="0"/>
              <a:t>w głównej mierze było skutkiem Polskiego Ładu </a:t>
            </a:r>
            <a:r>
              <a:rPr lang="pl-PL" sz="1500" dirty="0"/>
              <a:t>wprowadzonego od 2022 r.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1500" dirty="0"/>
              <a:t>Od 2022 r. do 2024 r. ubytek dochodów Warszawy z PIT szacuje się na </a:t>
            </a:r>
            <a:r>
              <a:rPr lang="pl-PL" sz="1500" b="1" dirty="0"/>
              <a:t>11,1 mld zł</a:t>
            </a:r>
            <a:r>
              <a:rPr lang="pl-PL" sz="1500" dirty="0"/>
              <a:t> (12,8 mld zł w latach 2019-2024), </a:t>
            </a:r>
            <a:br>
              <a:rPr lang="pl-PL" sz="1500" dirty="0"/>
            </a:br>
            <a:r>
              <a:rPr lang="pl-PL" sz="1500" dirty="0"/>
              <a:t>w tym negatywne konsekwencje Polskiego Ładu na </a:t>
            </a:r>
            <a:r>
              <a:rPr lang="pl-PL" sz="1500" b="1" dirty="0"/>
              <a:t>6,4 mld zł</a:t>
            </a:r>
            <a:r>
              <a:rPr lang="pl-PL" sz="1500" dirty="0"/>
              <a:t>, przy rekompensatach w łącznej kwocie </a:t>
            </a:r>
            <a:r>
              <a:rPr lang="pl-PL" sz="1500" b="1" dirty="0"/>
              <a:t>1,7 mld zł</a:t>
            </a:r>
            <a:r>
              <a:rPr lang="pl-PL" sz="1500" dirty="0"/>
              <a:t>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1600" b="1" dirty="0"/>
              <a:t>Średniorocznie w latach 2022-2024 Warszawa </a:t>
            </a:r>
            <a:r>
              <a:rPr lang="pl-PL" sz="1600" dirty="0"/>
              <a:t>utraciła dochody w wysokości </a:t>
            </a:r>
            <a:r>
              <a:rPr lang="pl-PL" sz="1600" b="1" dirty="0"/>
              <a:t>3,7 mld zł</a:t>
            </a:r>
            <a:r>
              <a:rPr lang="pl-PL" sz="1600" dirty="0"/>
              <a:t>.</a:t>
            </a:r>
          </a:p>
        </p:txBody>
      </p:sp>
      <p:sp>
        <p:nvSpPr>
          <p:cNvPr id="2" name="Prążkowana strzałka w prawo 1"/>
          <p:cNvSpPr/>
          <p:nvPr/>
        </p:nvSpPr>
        <p:spPr>
          <a:xfrm rot="5400000">
            <a:off x="8521823" y="4742185"/>
            <a:ext cx="437142" cy="510285"/>
          </a:xfrm>
          <a:prstGeom prst="striped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zaokrąglony 12"/>
          <p:cNvSpPr/>
          <p:nvPr/>
        </p:nvSpPr>
        <p:spPr>
          <a:xfrm>
            <a:off x="7680960" y="5323330"/>
            <a:ext cx="2100836" cy="1019231"/>
          </a:xfrm>
          <a:prstGeom prst="roundRect">
            <a:avLst>
              <a:gd name="adj" fmla="val 10088"/>
            </a:avLst>
          </a:prstGeom>
          <a:solidFill>
            <a:schemeClr val="accent3">
              <a:lumMod val="75000"/>
              <a:alpha val="20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  <a:spcAft>
                <a:spcPts val="200"/>
              </a:spcAft>
              <a:buSzPct val="80000"/>
            </a:pPr>
            <a:r>
              <a:rPr lang="pl-PL" sz="2400" b="1" dirty="0">
                <a:solidFill>
                  <a:schemeClr val="accent3">
                    <a:lumMod val="50000"/>
                  </a:schemeClr>
                </a:solidFill>
              </a:rPr>
              <a:t>-3,7 </a:t>
            </a: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</a:rPr>
              <a:t>mld zł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  <a:buSzPct val="80000"/>
            </a:pPr>
            <a:r>
              <a:rPr lang="pl-PL" sz="1200" b="1" dirty="0">
                <a:solidFill>
                  <a:schemeClr val="accent3">
                    <a:lumMod val="50000"/>
                  </a:schemeClr>
                </a:solidFill>
              </a:rPr>
              <a:t>średniorocznie</a:t>
            </a:r>
            <a:r>
              <a:rPr lang="pl-PL" sz="1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l-PL" sz="1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sz="1200" dirty="0">
                <a:solidFill>
                  <a:schemeClr val="accent3">
                    <a:lumMod val="50000"/>
                  </a:schemeClr>
                </a:solidFill>
              </a:rPr>
              <a:t>w latach 2022-2024</a:t>
            </a:r>
          </a:p>
        </p:txBody>
      </p:sp>
      <p:sp>
        <p:nvSpPr>
          <p:cNvPr id="16" name="Prostokąt zaokrąglony 15"/>
          <p:cNvSpPr/>
          <p:nvPr/>
        </p:nvSpPr>
        <p:spPr>
          <a:xfrm>
            <a:off x="7835218" y="2808235"/>
            <a:ext cx="1810352" cy="336629"/>
          </a:xfrm>
          <a:prstGeom prst="roundRect">
            <a:avLst>
              <a:gd name="adj" fmla="val 10088"/>
            </a:avLst>
          </a:prstGeom>
          <a:solidFill>
            <a:schemeClr val="accent3">
              <a:lumMod val="5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2060"/>
              </a:buClr>
              <a:buSzPct val="90000"/>
            </a:pPr>
            <a:r>
              <a:rPr lang="pl-PL" sz="1400" b="1" dirty="0">
                <a:solidFill>
                  <a:schemeClr val="bg1"/>
                </a:solidFill>
              </a:rPr>
              <a:t>lata 2022-2024</a:t>
            </a:r>
          </a:p>
        </p:txBody>
      </p:sp>
      <p:sp>
        <p:nvSpPr>
          <p:cNvPr id="19" name="Prostokąt zaokrąglony 18"/>
          <p:cNvSpPr/>
          <p:nvPr/>
        </p:nvSpPr>
        <p:spPr>
          <a:xfrm>
            <a:off x="7807383" y="2426429"/>
            <a:ext cx="1847989" cy="336629"/>
          </a:xfrm>
          <a:prstGeom prst="roundRect">
            <a:avLst>
              <a:gd name="adj" fmla="val 10088"/>
            </a:avLst>
          </a:prstGeom>
          <a:solidFill>
            <a:schemeClr val="accent3">
              <a:lumMod val="5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2060"/>
              </a:buClr>
              <a:buSzPct val="90000"/>
            </a:pPr>
            <a:r>
              <a:rPr lang="pl-PL" sz="1600" b="1" dirty="0">
                <a:solidFill>
                  <a:schemeClr val="bg1"/>
                </a:solidFill>
              </a:rPr>
              <a:t>Warszawa</a:t>
            </a:r>
          </a:p>
        </p:txBody>
      </p:sp>
      <p:sp>
        <p:nvSpPr>
          <p:cNvPr id="2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Uwarunkowania prawne i ekonomiczne lat 2019-2024</a:t>
            </a:r>
          </a:p>
        </p:txBody>
      </p:sp>
    </p:spTree>
    <p:extLst>
      <p:ext uri="{BB962C8B-B14F-4D97-AF65-F5344CB8AC3E}">
        <p14:creationId xmlns:p14="http://schemas.microsoft.com/office/powerpoint/2010/main" val="1398030806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4518" y="121763"/>
            <a:ext cx="11022964" cy="742304"/>
          </a:xfrm>
        </p:spPr>
        <p:txBody>
          <a:bodyPr/>
          <a:lstStyle/>
          <a:p>
            <a:pPr algn="ctr"/>
            <a:r>
              <a:rPr lang="pl-PL" altLang="pl-PL" b="1" dirty="0">
                <a:cs typeface="Times New Roman" pitchFamily="18" charset="0"/>
              </a:rPr>
              <a:t>Dochody realizowane bezpośrednio przez dzielnice w 2025 r.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27F4D3-B96E-4B1F-B7AA-4577FB9564B4}" type="slidenum">
              <a:rPr lang="pl-PL" smtClean="0"/>
              <a:pPr/>
              <a:t>30</a:t>
            </a:fld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3182351" y="2581213"/>
            <a:ext cx="204535" cy="462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8" name="BExTXYGRHA0LUB49HOSW8PXTFJB3" descr="Collapsed" hidden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332" y="4298403"/>
            <a:ext cx="555467" cy="555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2171748029"/>
              </p:ext>
            </p:extLst>
          </p:nvPr>
        </p:nvGraphicFramePr>
        <p:xfrm>
          <a:off x="844732" y="1013145"/>
          <a:ext cx="10676707" cy="406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710085" y="5124818"/>
            <a:ext cx="2388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ŚRÓDMIEŚCIE</a:t>
            </a:r>
          </a:p>
          <a:p>
            <a:pPr algn="ctr"/>
            <a:r>
              <a:rPr lang="pl-PL" b="1" dirty="0"/>
              <a:t>454 mln zł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9133345" y="5124818"/>
            <a:ext cx="2388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WESOŁA</a:t>
            </a:r>
          </a:p>
          <a:p>
            <a:pPr algn="ctr"/>
            <a:r>
              <a:rPr lang="pl-PL" b="1" dirty="0"/>
              <a:t>2,1 mln zł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352725" y="929172"/>
            <a:ext cx="11486551" cy="720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1600" dirty="0">
                <a:ea typeface="HGSMinchoE"/>
                <a:cs typeface="Times New Roman" panose="02020603050405020304" pitchFamily="18" charset="0"/>
              </a:rPr>
              <a:t>w mln zł </a:t>
            </a:r>
          </a:p>
          <a:p>
            <a:pPr algn="ctr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</a:pPr>
            <a:endParaRPr lang="pl-PL" sz="1600" dirty="0">
              <a:ea typeface="HGSMinchoE"/>
              <a:cs typeface="Times New Roman" panose="02020603050405020304" pitchFamily="18" charset="0"/>
            </a:endParaRPr>
          </a:p>
        </p:txBody>
      </p:sp>
      <p:sp>
        <p:nvSpPr>
          <p:cNvPr id="14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Główne wielkości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2426607909"/>
      </p:ext>
    </p:extLst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08263" y="160979"/>
            <a:ext cx="6975475" cy="742304"/>
          </a:xfrm>
        </p:spPr>
        <p:txBody>
          <a:bodyPr/>
          <a:lstStyle/>
          <a:p>
            <a:pPr algn="ctr"/>
            <a:r>
              <a:rPr lang="pl-PL" altLang="pl-PL" b="1" dirty="0">
                <a:cs typeface="Times New Roman" pitchFamily="18" charset="0"/>
              </a:rPr>
              <a:t>Wydatki bieżące dzielnic w 2025 r.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27F4D3-B96E-4B1F-B7AA-4577FB9564B4}" type="slidenum">
              <a:rPr lang="pl-PL" smtClean="0"/>
              <a:pPr/>
              <a:t>31</a:t>
            </a:fld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352725" y="929172"/>
            <a:ext cx="11486551" cy="720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1600" dirty="0">
                <a:ea typeface="HGSMinchoE"/>
                <a:cs typeface="Times New Roman" panose="02020603050405020304" pitchFamily="18" charset="0"/>
              </a:rPr>
              <a:t>w mln zł </a:t>
            </a:r>
          </a:p>
          <a:p>
            <a:pPr algn="ctr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</a:pPr>
            <a:endParaRPr lang="pl-PL" sz="1600" dirty="0">
              <a:ea typeface="HGSMinchoE"/>
              <a:cs typeface="Times New Roman" panose="02020603050405020304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182351" y="2581213"/>
            <a:ext cx="204535" cy="462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8" name="BExTXYGRHA0LUB49HOSW8PXTFJB3" descr="Collapsed" hidden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332" y="4298403"/>
            <a:ext cx="555467" cy="555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710085" y="5124818"/>
            <a:ext cx="2388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MOKOTÓW</a:t>
            </a:r>
          </a:p>
          <a:p>
            <a:pPr algn="ctr"/>
            <a:r>
              <a:rPr lang="pl-PL" b="1" dirty="0"/>
              <a:t>1 mld 343 mln zł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9133345" y="5124818"/>
            <a:ext cx="2388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REMBERTÓW</a:t>
            </a:r>
          </a:p>
          <a:p>
            <a:pPr algn="ctr"/>
            <a:r>
              <a:rPr lang="pl-PL" b="1" dirty="0"/>
              <a:t>155 mln zł</a:t>
            </a:r>
          </a:p>
        </p:txBody>
      </p:sp>
      <p:graphicFrame>
        <p:nvGraphicFramePr>
          <p:cNvPr id="15" name="Wykres 14"/>
          <p:cNvGraphicFramePr/>
          <p:nvPr>
            <p:extLst>
              <p:ext uri="{D42A27DB-BD31-4B8C-83A1-F6EECF244321}">
                <p14:modId xmlns:p14="http://schemas.microsoft.com/office/powerpoint/2010/main" val="1266790696"/>
              </p:ext>
            </p:extLst>
          </p:nvPr>
        </p:nvGraphicFramePr>
        <p:xfrm>
          <a:off x="844732" y="1013145"/>
          <a:ext cx="10676707" cy="406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Główne wielkości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2518773439"/>
      </p:ext>
    </p:extLst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08263" y="136882"/>
            <a:ext cx="6975475" cy="742304"/>
          </a:xfrm>
        </p:spPr>
        <p:txBody>
          <a:bodyPr/>
          <a:lstStyle/>
          <a:p>
            <a:pPr algn="ctr"/>
            <a:r>
              <a:rPr lang="pl-PL" altLang="pl-PL" b="1" dirty="0">
                <a:cs typeface="Times New Roman" pitchFamily="18" charset="0"/>
              </a:rPr>
              <a:t>Wydatki majątkowe dzielnic w 2025 r.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27F4D3-B96E-4B1F-B7AA-4577FB9564B4}" type="slidenum">
              <a:rPr lang="pl-PL" smtClean="0"/>
              <a:pPr/>
              <a:t>32</a:t>
            </a:fld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352725" y="929172"/>
            <a:ext cx="11486551" cy="720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1600" dirty="0">
                <a:ea typeface="HGSMinchoE"/>
                <a:cs typeface="Times New Roman" panose="02020603050405020304" pitchFamily="18" charset="0"/>
              </a:rPr>
              <a:t>w mln zł </a:t>
            </a:r>
          </a:p>
          <a:p>
            <a:pPr algn="ctr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</a:pPr>
            <a:endParaRPr lang="pl-PL" sz="1600" dirty="0">
              <a:ea typeface="HGSMinchoE"/>
              <a:cs typeface="Times New Roman" panose="02020603050405020304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182351" y="2581213"/>
            <a:ext cx="204535" cy="462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8" name="BExTXYGRHA0LUB49HOSW8PXTFJB3" descr="Collapsed" hidden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332" y="4298403"/>
            <a:ext cx="555467" cy="555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79149" y="5074832"/>
            <a:ext cx="2745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WOLA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pl-PL" b="1" dirty="0"/>
              <a:t>108,1 mln zł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9133345" y="5124818"/>
            <a:ext cx="2388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REMBERTÓW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pl-PL" b="1" dirty="0"/>
              <a:t>10,3 mln zł</a:t>
            </a:r>
          </a:p>
        </p:txBody>
      </p:sp>
      <p:graphicFrame>
        <p:nvGraphicFramePr>
          <p:cNvPr id="15" name="Wykres 14"/>
          <p:cNvGraphicFramePr/>
          <p:nvPr>
            <p:extLst>
              <p:ext uri="{D42A27DB-BD31-4B8C-83A1-F6EECF244321}">
                <p14:modId xmlns:p14="http://schemas.microsoft.com/office/powerpoint/2010/main" val="2235329253"/>
              </p:ext>
            </p:extLst>
          </p:nvPr>
        </p:nvGraphicFramePr>
        <p:xfrm>
          <a:off x="844732" y="1013145"/>
          <a:ext cx="10676707" cy="406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Główne wielkości budżetowe w 2025 r.</a:t>
            </a:r>
          </a:p>
        </p:txBody>
      </p:sp>
    </p:spTree>
    <p:extLst>
      <p:ext uri="{BB962C8B-B14F-4D97-AF65-F5344CB8AC3E}">
        <p14:creationId xmlns:p14="http://schemas.microsoft.com/office/powerpoint/2010/main" val="2779794381"/>
      </p:ext>
    </p:extLst>
  </p:cSld>
  <p:clrMapOvr>
    <a:masterClrMapping/>
  </p:clrMapOvr>
  <p:transition spd="slow"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1724892" y="2026226"/>
            <a:ext cx="8645236" cy="1610591"/>
          </a:xfrm>
          <a:prstGeom prst="roundRect">
            <a:avLst>
              <a:gd name="adj" fmla="val 966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33</a:t>
            </a:fld>
            <a:endParaRPr lang="pl-PL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26722" y="2356080"/>
            <a:ext cx="11452198" cy="107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sz="28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WPF edycji 2025 - główne parametry  </a:t>
            </a:r>
            <a:endParaRPr lang="pl-PL" altLang="pl-PL" sz="2800" b="1" dirty="0">
              <a:solidFill>
                <a:srgbClr val="002060"/>
              </a:solidFill>
              <a:latin typeface="Engram Warsaw" pitchFamily="50" charset="-18"/>
              <a:ea typeface="+mj-ea"/>
              <a:cs typeface="+mj-cs"/>
            </a:endParaRP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WPF  edycji 2025 – główne parametry</a:t>
            </a:r>
          </a:p>
        </p:txBody>
      </p:sp>
    </p:spTree>
    <p:extLst>
      <p:ext uri="{BB962C8B-B14F-4D97-AF65-F5344CB8AC3E}">
        <p14:creationId xmlns:p14="http://schemas.microsoft.com/office/powerpoint/2010/main" val="1820972067"/>
      </p:ext>
    </p:extLst>
  </p:cSld>
  <p:clrMapOvr>
    <a:masterClrMapping/>
  </p:clrMapOvr>
  <p:transition spd="slow">
    <p:cove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308679" y="3388294"/>
            <a:ext cx="11370241" cy="32273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34</a:t>
            </a:fld>
            <a:endParaRPr lang="pl-PL"/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213643" y="221860"/>
            <a:ext cx="11721817" cy="68178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400" b="1" dirty="0"/>
              <a:t>WPF edycja 2025 - dla lat 2025-2027 (z aut. A i B)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637421"/>
              </p:ext>
            </p:extLst>
          </p:nvPr>
        </p:nvGraphicFramePr>
        <p:xfrm>
          <a:off x="425015" y="1516833"/>
          <a:ext cx="11144328" cy="391693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280621">
                  <a:extLst>
                    <a:ext uri="{9D8B030D-6E8A-4147-A177-3AD203B41FA5}">
                      <a16:colId xmlns:a16="http://schemas.microsoft.com/office/drawing/2014/main" val="2847789616"/>
                    </a:ext>
                  </a:extLst>
                </a:gridCol>
                <a:gridCol w="2954569">
                  <a:extLst>
                    <a:ext uri="{9D8B030D-6E8A-4147-A177-3AD203B41FA5}">
                      <a16:colId xmlns:a16="http://schemas.microsoft.com/office/drawing/2014/main" val="1367803127"/>
                    </a:ext>
                  </a:extLst>
                </a:gridCol>
                <a:gridCol w="2954569">
                  <a:extLst>
                    <a:ext uri="{9D8B030D-6E8A-4147-A177-3AD203B41FA5}">
                      <a16:colId xmlns:a16="http://schemas.microsoft.com/office/drawing/2014/main" val="1196315488"/>
                    </a:ext>
                  </a:extLst>
                </a:gridCol>
                <a:gridCol w="2954569">
                  <a:extLst>
                    <a:ext uri="{9D8B030D-6E8A-4147-A177-3AD203B41FA5}">
                      <a16:colId xmlns:a16="http://schemas.microsoft.com/office/drawing/2014/main" val="3288373913"/>
                    </a:ext>
                  </a:extLst>
                </a:gridCol>
              </a:tblGrid>
              <a:tr h="646341">
                <a:tc>
                  <a:txBody>
                    <a:bodyPr/>
                    <a:lstStyle/>
                    <a:p>
                      <a:endParaRPr lang="pl-PL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2025 rok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2026 rok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2027 rok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8450928"/>
                  </a:ext>
                </a:extLst>
              </a:tr>
              <a:tr h="646341">
                <a:tc>
                  <a:txBody>
                    <a:bodyPr/>
                    <a:lstStyle/>
                    <a:p>
                      <a:r>
                        <a:rPr lang="pl-PL" sz="2000" b="0" dirty="0">
                          <a:solidFill>
                            <a:schemeClr val="tx1"/>
                          </a:solidFill>
                        </a:rPr>
                        <a:t>Dochody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mld 280 mln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 mld 152 mln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 mld 219 mln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169165"/>
                  </a:ext>
                </a:extLst>
              </a:tr>
              <a:tr h="13315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</a:t>
                      </a:r>
                    </a:p>
                    <a:p>
                      <a:pPr marL="355600" indent="-173038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pl-PL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bieżące</a:t>
                      </a:r>
                    </a:p>
                    <a:p>
                      <a:pPr marL="355600" indent="-173038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pl-PL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majątkowe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 mld 466 mln zł</a:t>
                      </a:r>
                      <a:b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mld 355 mln zł</a:t>
                      </a:r>
                      <a:b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mld 110 mln zł</a:t>
                      </a:r>
                      <a:endParaRPr lang="pl-P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mld 659 mln zł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mld 151 mln zł</a:t>
                      </a:r>
                      <a:b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mld 508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 mld 594 mln zł</a:t>
                      </a:r>
                      <a:b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mld 326</a:t>
                      </a:r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  <a:b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mld 268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67639"/>
                  </a:ext>
                </a:extLst>
              </a:tr>
              <a:tr h="646341">
                <a:tc>
                  <a:txBody>
                    <a:bodyPr/>
                    <a:lstStyle/>
                    <a:p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Deficyt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-3 mld 186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 mld 507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-375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178717"/>
                  </a:ext>
                </a:extLst>
              </a:tr>
              <a:tr h="646341">
                <a:tc>
                  <a:txBody>
                    <a:bodyPr/>
                    <a:lstStyle/>
                    <a:p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Nowy kredyt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mld 070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mld 923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829 mln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890512"/>
                  </a:ext>
                </a:extLst>
              </a:tr>
            </a:tbl>
          </a:graphicData>
        </a:graphic>
      </p:graphicFrame>
      <p:sp>
        <p:nvSpPr>
          <p:cNvPr id="7" name="Tytuł 3"/>
          <p:cNvSpPr>
            <a:spLocks noGrp="1"/>
          </p:cNvSpPr>
          <p:nvPr>
            <p:ph type="title"/>
          </p:nvPr>
        </p:nvSpPr>
        <p:spPr>
          <a:xfrm>
            <a:off x="314551" y="796833"/>
            <a:ext cx="11520000" cy="720000"/>
          </a:xfrm>
          <a:noFill/>
        </p:spPr>
        <p:txBody>
          <a:bodyPr/>
          <a:lstStyle/>
          <a:p>
            <a:pPr algn="ctr"/>
            <a:r>
              <a:rPr lang="pl-PL" sz="1600" b="1" dirty="0">
                <a:solidFill>
                  <a:srgbClr val="000066"/>
                </a:solidFill>
              </a:rPr>
              <a:t>Ograniczony w stosunku do prognozowanej inflacji poziom wydatków bieżących w latach 2026-2027</a:t>
            </a:r>
          </a:p>
        </p:txBody>
      </p:sp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WPF  edycji 2025 – główne parametry</a:t>
            </a:r>
          </a:p>
        </p:txBody>
      </p:sp>
    </p:spTree>
    <p:extLst>
      <p:ext uri="{BB962C8B-B14F-4D97-AF65-F5344CB8AC3E}">
        <p14:creationId xmlns:p14="http://schemas.microsoft.com/office/powerpoint/2010/main" val="4116202728"/>
      </p:ext>
    </p:extLst>
  </p:cSld>
  <p:clrMapOvr>
    <a:masterClrMapping/>
  </p:clrMapOvr>
  <p:transition spd="slow">
    <p:cov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35</a:t>
            </a:fld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416979"/>
              </p:ext>
            </p:extLst>
          </p:nvPr>
        </p:nvGraphicFramePr>
        <p:xfrm>
          <a:off x="1015654" y="1522709"/>
          <a:ext cx="10160692" cy="4104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9846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2165852684"/>
                    </a:ext>
                  </a:extLst>
                </a:gridCol>
                <a:gridCol w="1594696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25.903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26.191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26.362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27.613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29.099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135.168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14484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 err="1">
                          <a:latin typeface="+mj-lt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dirty="0" err="1">
                          <a:latin typeface="+mj-lt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+452,2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-39,8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-36,0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+0,404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+0,204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+377,0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B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51708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26.355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26.151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26.326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27.613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29.099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135.545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10" name="Symbol zastępczy zawartości 2"/>
          <p:cNvSpPr txBox="1">
            <a:spLocks/>
          </p:cNvSpPr>
          <p:nvPr/>
        </p:nvSpPr>
        <p:spPr bwMode="auto">
          <a:xfrm>
            <a:off x="251460" y="437976"/>
            <a:ext cx="11684000" cy="791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WPF 2025-2055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latin typeface="Engram Warsaw" pitchFamily="50" charset="-18"/>
                <a:ea typeface="+mj-ea"/>
                <a:cs typeface="+mj-cs"/>
              </a:rPr>
              <a:t>Wydatki bieżące</a:t>
            </a:r>
            <a:endParaRPr lang="pl-PL" altLang="pl-PL" sz="2000" dirty="0">
              <a:latin typeface="Engram Warsaw" pitchFamily="50" charset="-18"/>
              <a:ea typeface="+mj-ea"/>
              <a:cs typeface="+mj-cs"/>
            </a:endParaRP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Autopoprawki do projektu budżetu 2025 i projektu WPF edycji 2025-2055</a:t>
            </a:r>
            <a:endParaRPr lang="pl-PL" dirty="0"/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 bwMode="auto">
          <a:xfrm>
            <a:off x="0" y="137613"/>
            <a:ext cx="2121408" cy="348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Engram Warsaw" pitchFamily="50" charset="-18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0491112"/>
      </p:ext>
    </p:extLst>
  </p:cSld>
  <p:clrMapOvr>
    <a:masterClrMapping/>
  </p:clrMapOvr>
  <p:transition spd="slow">
    <p:cov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36</a:t>
            </a:fld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087909"/>
              </p:ext>
            </p:extLst>
          </p:nvPr>
        </p:nvGraphicFramePr>
        <p:xfrm>
          <a:off x="1015654" y="1522709"/>
          <a:ext cx="10160692" cy="4104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9846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2165852684"/>
                    </a:ext>
                  </a:extLst>
                </a:gridCol>
                <a:gridCol w="1594696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3.143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3.795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3.026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1.393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1.254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12.611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14484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 err="1">
                          <a:latin typeface="+mj-lt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dirty="0" err="1">
                          <a:latin typeface="+mj-lt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-36,4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+712,3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+245,6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+131,6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+1.053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 err="1">
                          <a:latin typeface="+mj-lt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dirty="0" err="1">
                          <a:latin typeface="+mj-lt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 B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26764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3.110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4.508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3.268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1.525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1.254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13.664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10" name="Symbol zastępczy zawartości 2"/>
          <p:cNvSpPr txBox="1">
            <a:spLocks/>
          </p:cNvSpPr>
          <p:nvPr/>
        </p:nvSpPr>
        <p:spPr bwMode="auto">
          <a:xfrm>
            <a:off x="251460" y="437976"/>
            <a:ext cx="11684000" cy="791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WPF 2025-2055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latin typeface="Engram Warsaw" pitchFamily="50" charset="-18"/>
                <a:ea typeface="+mj-ea"/>
                <a:cs typeface="+mj-cs"/>
              </a:rPr>
              <a:t>Wydatki majątkowe</a:t>
            </a:r>
            <a:endParaRPr lang="pl-PL" altLang="pl-PL" sz="2000" dirty="0">
              <a:latin typeface="Engram Warsaw" pitchFamily="50" charset="-18"/>
              <a:ea typeface="+mj-ea"/>
              <a:cs typeface="+mj-cs"/>
            </a:endParaRPr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Autopoprawki do projektu budżetu 2025 i projektu WPF edycji 2025-2055</a:t>
            </a:r>
            <a:endParaRPr lang="pl-PL" dirty="0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0" y="137613"/>
            <a:ext cx="2121408" cy="348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Engram Warsaw" pitchFamily="50" charset="-18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7997104"/>
      </p:ext>
    </p:extLst>
  </p:cSld>
  <p:clrMapOvr>
    <a:masterClrMapping/>
  </p:clrMapOvr>
  <p:transition spd="slow">
    <p:cov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699828" y="968217"/>
            <a:ext cx="5926851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defRPr sz="1400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1800" b="1" baseline="0" dirty="0">
                <a:latin typeface="+mj-lt"/>
                <a:cs typeface="Times New Roman" panose="02020603050405020304" pitchFamily="18" charset="0"/>
              </a:rPr>
              <a:t>Dziesięć największych inwestycji: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205B5CA-A4B1-F118-63DA-4E45354BB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691379"/>
              </p:ext>
            </p:extLst>
          </p:nvPr>
        </p:nvGraphicFramePr>
        <p:xfrm>
          <a:off x="873515" y="1454672"/>
          <a:ext cx="10402071" cy="42664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23390">
                  <a:extLst>
                    <a:ext uri="{9D8B030D-6E8A-4147-A177-3AD203B41FA5}">
                      <a16:colId xmlns:a16="http://schemas.microsoft.com/office/drawing/2014/main" val="442021142"/>
                    </a:ext>
                  </a:extLst>
                </a:gridCol>
                <a:gridCol w="1678681">
                  <a:extLst>
                    <a:ext uri="{9D8B030D-6E8A-4147-A177-3AD203B41FA5}">
                      <a16:colId xmlns:a16="http://schemas.microsoft.com/office/drawing/2014/main" val="2491186619"/>
                    </a:ext>
                  </a:extLst>
                </a:gridCol>
              </a:tblGrid>
              <a:tr h="38671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1. Budowa III linii metra - etap I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(lata 2028-2031)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1.720 mln zł</a:t>
                      </a:r>
                    </a:p>
                  </a:txBody>
                  <a:tcPr anchor="ctr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61916642"/>
                  </a:ext>
                </a:extLst>
              </a:tr>
              <a:tr h="38671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2. Projekt i budowa II linii metra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(lata 2025-2026)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1.591 mln zł</a:t>
                      </a:r>
                    </a:p>
                  </a:txBody>
                  <a:tcPr anchor="ctr">
                    <a:lnL>
                      <a:noFill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042086"/>
                  </a:ext>
                </a:extLst>
              </a:tr>
              <a:tr h="38671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3. Wniesienie wkładu do spółki Tramwaje Warszawskie Sp. z o.o.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(lata 2026-2029)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580 mln zł</a:t>
                      </a:r>
                    </a:p>
                  </a:txBody>
                  <a:tcPr anchor="ctr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29962695"/>
                  </a:ext>
                </a:extLst>
              </a:tr>
              <a:tr h="38671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4. Modernizacja zabytkowych obiektów oraz budowa sali koncertowej przy ul. Grochowskiej </a:t>
                      </a:r>
                      <a:b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na potrzeby </a:t>
                      </a:r>
                      <a:r>
                        <a:rPr lang="pl-PL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Sinfonia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Varsovia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- etap II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(rok 2025 i lata 2027-2031)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466 mln zł</a:t>
                      </a:r>
                    </a:p>
                  </a:txBody>
                  <a:tcPr anchor="ctr">
                    <a:lnL>
                      <a:noFill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838707"/>
                  </a:ext>
                </a:extLst>
              </a:tr>
              <a:tr h="38671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5. Modernizacja Sali Kongresowej w budynku Pałacu Kultury i Nauki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(lata 2025-2027)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366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4833484"/>
                  </a:ext>
                </a:extLst>
              </a:tr>
              <a:tr h="44006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6. Wniesienie wkładu do spółki Szybka Kolej Miejska Sp. z o.o.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(lata 2026-2028)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260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699134"/>
                  </a:ext>
                </a:extLst>
              </a:tr>
              <a:tr h="44006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7. Modernizacja toru łyżwiarskiego Stegny - etap I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(lata 2025-2028)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6640197"/>
                  </a:ext>
                </a:extLst>
              </a:tr>
              <a:tr h="38671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8. Pozyskanie nieruchomości pod inwestycje drogowe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(lata 2025-2030)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547965"/>
                  </a:ext>
                </a:extLst>
              </a:tr>
              <a:tr h="38671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9. Budowa Teatru Rozmaitości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(lata 2025-2027)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 mln zł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912318"/>
                  </a:ext>
                </a:extLst>
              </a:tr>
              <a:tr h="54784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10. Poprawa bezpieczeństwa ruchu drogowego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(lata 2025-2028)</a:t>
                      </a:r>
                    </a:p>
                  </a:txBody>
                  <a:tcPr anchor="ctr">
                    <a:lnL>
                      <a:noFill/>
                    </a:lnL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 mln zł</a:t>
                      </a:r>
                    </a:p>
                  </a:txBody>
                  <a:tcPr anchor="ctr">
                    <a:lnT>
                      <a:noFill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054982"/>
                  </a:ext>
                </a:extLst>
              </a:tr>
            </a:tbl>
          </a:graphicData>
        </a:graphic>
      </p:graphicFrame>
      <p:sp>
        <p:nvSpPr>
          <p:cNvPr id="7" name="Tytuł 1"/>
          <p:cNvSpPr txBox="1">
            <a:spLocks/>
          </p:cNvSpPr>
          <p:nvPr/>
        </p:nvSpPr>
        <p:spPr>
          <a:xfrm>
            <a:off x="213643" y="282122"/>
            <a:ext cx="11721817" cy="560183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000" b="1" dirty="0"/>
              <a:t>WPF edycja 2025 – </a:t>
            </a:r>
            <a:r>
              <a:rPr lang="pl-PL" sz="2000" b="1" dirty="0">
                <a:solidFill>
                  <a:srgbClr val="000066"/>
                </a:solidFill>
              </a:rPr>
              <a:t>wydatki majątkowe (z aut. A i B)</a:t>
            </a:r>
            <a:endParaRPr lang="pl-PL" sz="2000" b="1" dirty="0"/>
          </a:p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endParaRPr lang="pl-PL" sz="2000" b="1" dirty="0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0366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37</a:t>
            </a:fld>
            <a:endParaRPr lang="pl-PL" dirty="0"/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WPF  edycji 2025 – główne parametry</a:t>
            </a:r>
          </a:p>
        </p:txBody>
      </p:sp>
    </p:spTree>
    <p:extLst>
      <p:ext uri="{BB962C8B-B14F-4D97-AF65-F5344CB8AC3E}">
        <p14:creationId xmlns:p14="http://schemas.microsoft.com/office/powerpoint/2010/main" val="1558992849"/>
      </p:ext>
    </p:extLst>
  </p:cSld>
  <p:clrMapOvr>
    <a:masterClrMapping/>
  </p:clrMapOvr>
  <p:transition spd="slow">
    <p:cov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38</a:t>
            </a:fld>
            <a:endParaRPr lang="pl-PL"/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246746" y="848347"/>
            <a:ext cx="11668446" cy="37989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pl-PL" sz="2000" b="1" dirty="0"/>
              <a:t>Nowy dług planowany do zaciągnięcia w latach 2024-2027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419878" y="5812971"/>
            <a:ext cx="1250302" cy="699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310229" y="210995"/>
            <a:ext cx="11557702" cy="48693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sz="16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Planowany wzrost zadłużenia Warszawy w perspektywie budżetu na 2025 rok i WPF edycji 2025</a:t>
            </a: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14433"/>
              </p:ext>
            </p:extLst>
          </p:nvPr>
        </p:nvGraphicFramePr>
        <p:xfrm>
          <a:off x="1314188" y="1514601"/>
          <a:ext cx="5855540" cy="1235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1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108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171108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171108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171108">
                  <a:extLst>
                    <a:ext uri="{9D8B030D-6E8A-4147-A177-3AD203B41FA5}">
                      <a16:colId xmlns:a16="http://schemas.microsoft.com/office/drawing/2014/main" val="1391910928"/>
                    </a:ext>
                  </a:extLst>
                </a:gridCol>
              </a:tblGrid>
              <a:tr h="4553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447">
                <a:tc gridSpan="5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008"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Calibri" panose="020F0502020204030204" pitchFamily="34" charset="0"/>
                        </a:rPr>
                        <a:t>1.254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2.070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2.923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829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131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graphicFrame>
        <p:nvGraphicFramePr>
          <p:cNvPr id="17" name="Symbol zastępczy zawartości 5">
            <a:extLst>
              <a:ext uri="{FF2B5EF4-FFF2-40B4-BE49-F238E27FC236}">
                <a16:creationId xmlns:a16="http://schemas.microsoft.com/office/drawing/2014/main" id="{EE8DABD3-71F4-4010-8FA2-AB385F37D5D0}"/>
              </a:ext>
            </a:extLst>
          </p:cNvPr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3583963579"/>
              </p:ext>
            </p:extLst>
          </p:nvPr>
        </p:nvGraphicFramePr>
        <p:xfrm>
          <a:off x="1104922" y="2626367"/>
          <a:ext cx="6064806" cy="3259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Nawias klamrowy zamykający 1"/>
          <p:cNvSpPr/>
          <p:nvPr/>
        </p:nvSpPr>
        <p:spPr>
          <a:xfrm>
            <a:off x="7404971" y="2132192"/>
            <a:ext cx="342900" cy="377429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Tytuł 1"/>
          <p:cNvSpPr txBox="1">
            <a:spLocks/>
          </p:cNvSpPr>
          <p:nvPr/>
        </p:nvSpPr>
        <p:spPr>
          <a:xfrm>
            <a:off x="8005836" y="2626367"/>
            <a:ext cx="3824148" cy="2777835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</a:pPr>
            <a:r>
              <a:rPr lang="pl-PL" sz="1800" dirty="0"/>
              <a:t>WPF edycji 2025 zakłada zaciągnięcie nowych zobowiązań dłużnych w kwocie odpowiadającej założeniom przyjętym w WPF edycji 2024, </a:t>
            </a:r>
            <a:br>
              <a:rPr lang="pl-PL" sz="1800" dirty="0"/>
            </a:br>
            <a:r>
              <a:rPr lang="pl-PL" sz="1800" dirty="0"/>
              <a:t>tj. w łącznej kwocie </a:t>
            </a:r>
            <a:br>
              <a:rPr lang="pl-PL" sz="1800" dirty="0"/>
            </a:br>
            <a:r>
              <a:rPr lang="pl-PL" sz="2400" b="1" dirty="0"/>
              <a:t>7 mld 207 mln zł</a:t>
            </a:r>
            <a:r>
              <a:rPr lang="pl-PL" sz="2400" dirty="0"/>
              <a:t> 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/>
              <a:t>w latach 2024-2028</a:t>
            </a:r>
          </a:p>
        </p:txBody>
      </p:sp>
      <p:sp>
        <p:nvSpPr>
          <p:cNvPr id="14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WPF  edycji 2025 – główne parametry</a:t>
            </a:r>
          </a:p>
        </p:txBody>
      </p:sp>
    </p:spTree>
    <p:extLst>
      <p:ext uri="{BB962C8B-B14F-4D97-AF65-F5344CB8AC3E}">
        <p14:creationId xmlns:p14="http://schemas.microsoft.com/office/powerpoint/2010/main" val="2748325992"/>
      </p:ext>
    </p:extLst>
  </p:cSld>
  <p:clrMapOvr>
    <a:masterClrMapping/>
  </p:clrMapOvr>
  <p:transition spd="slow">
    <p:cov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3079411331"/>
              </p:ext>
            </p:extLst>
          </p:nvPr>
        </p:nvGraphicFramePr>
        <p:xfrm>
          <a:off x="596673" y="1584959"/>
          <a:ext cx="11100468" cy="4328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03631" y="280513"/>
            <a:ext cx="11486551" cy="742304"/>
          </a:xfrm>
        </p:spPr>
        <p:txBody>
          <a:bodyPr/>
          <a:lstStyle/>
          <a:p>
            <a:pPr algn="ctr"/>
            <a:r>
              <a:rPr lang="pl-PL" sz="2000" b="1" dirty="0">
                <a:solidFill>
                  <a:srgbClr val="000066"/>
                </a:solidFill>
              </a:rPr>
              <a:t>Prognozowany stan zadłużenia na koniec roku w WPF edycji 2025-2055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27F4D3-B96E-4B1F-B7AA-4577FB9564B4}" type="slidenum">
              <a:rPr lang="pl-PL" smtClean="0"/>
              <a:pPr/>
              <a:t>39</a:t>
            </a:fld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3320983" y="1202979"/>
            <a:ext cx="7950199" cy="402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dirty="0">
                <a:latin typeface="+mn-lt"/>
                <a:ea typeface="HGSMinchoE"/>
                <a:cs typeface="Times New Roman" panose="02020603050405020304" pitchFamily="18" charset="0"/>
              </a:rPr>
              <a:t>Maksymalny stan zadłużenia prognozowany jest na koniec </a:t>
            </a:r>
            <a:r>
              <a:rPr lang="pl-PL" b="1" dirty="0">
                <a:latin typeface="+mn-lt"/>
                <a:ea typeface="HGSMinchoE"/>
                <a:cs typeface="Times New Roman" panose="02020603050405020304" pitchFamily="18" charset="0"/>
              </a:rPr>
              <a:t>2027 r.</a:t>
            </a:r>
            <a:r>
              <a:rPr lang="pl-PL" dirty="0">
                <a:latin typeface="+mn-lt"/>
                <a:ea typeface="HGSMinchoE"/>
                <a:cs typeface="Times New Roman" panose="02020603050405020304" pitchFamily="18" charset="0"/>
              </a:rPr>
              <a:t> </a:t>
            </a:r>
            <a:endParaRPr lang="pl-PL" b="1" dirty="0">
              <a:effectLst/>
              <a:latin typeface="+mn-lt"/>
              <a:ea typeface="HGSMinchoE"/>
              <a:cs typeface="Times New Roman" panose="02020603050405020304" pitchFamily="18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1405685" y="1194333"/>
            <a:ext cx="1915298" cy="37676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bg1"/>
                </a:solidFill>
              </a:rPr>
              <a:t>10 mld 915 mln zł</a:t>
            </a:r>
          </a:p>
        </p:txBody>
      </p:sp>
      <p:sp>
        <p:nvSpPr>
          <p:cNvPr id="10" name="Prostokąt 9"/>
          <p:cNvSpPr/>
          <p:nvPr/>
        </p:nvSpPr>
        <p:spPr>
          <a:xfrm>
            <a:off x="3453063" y="1933987"/>
            <a:ext cx="168442" cy="643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2" name="Łącznik prosty 11"/>
          <p:cNvCxnSpPr/>
          <p:nvPr/>
        </p:nvCxnSpPr>
        <p:spPr>
          <a:xfrm>
            <a:off x="2312533" y="1571093"/>
            <a:ext cx="1" cy="460907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WPF  edycji 2025 – główne parametry</a:t>
            </a:r>
          </a:p>
        </p:txBody>
      </p:sp>
    </p:spTree>
    <p:extLst>
      <p:ext uri="{BB962C8B-B14F-4D97-AF65-F5344CB8AC3E}">
        <p14:creationId xmlns:p14="http://schemas.microsoft.com/office/powerpoint/2010/main" val="2047674438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</a:t>
            </a:fld>
            <a:endParaRPr lang="pl-PL"/>
          </a:p>
        </p:txBody>
      </p:sp>
      <p:grpSp>
        <p:nvGrpSpPr>
          <p:cNvPr id="10" name="Grupa 9"/>
          <p:cNvGrpSpPr/>
          <p:nvPr/>
        </p:nvGrpSpPr>
        <p:grpSpPr>
          <a:xfrm>
            <a:off x="202053" y="1159822"/>
            <a:ext cx="12326332" cy="4874475"/>
            <a:chOff x="1856121" y="1319986"/>
            <a:chExt cx="9668166" cy="4064000"/>
          </a:xfrm>
        </p:grpSpPr>
        <p:grpSp>
          <p:nvGrpSpPr>
            <p:cNvPr id="13" name="Grupa 12"/>
            <p:cNvGrpSpPr/>
            <p:nvPr/>
          </p:nvGrpSpPr>
          <p:grpSpPr>
            <a:xfrm>
              <a:off x="1856121" y="1319986"/>
              <a:ext cx="9276136" cy="4064000"/>
              <a:chOff x="1856121" y="1319986"/>
              <a:chExt cx="9276136" cy="4064000"/>
            </a:xfrm>
          </p:grpSpPr>
          <p:graphicFrame>
            <p:nvGraphicFramePr>
              <p:cNvPr id="15" name="Wykres 14"/>
              <p:cNvGraphicFramePr/>
              <p:nvPr>
                <p:extLst>
                  <p:ext uri="{D42A27DB-BD31-4B8C-83A1-F6EECF244321}">
                    <p14:modId xmlns:p14="http://schemas.microsoft.com/office/powerpoint/2010/main" val="286121700"/>
                  </p:ext>
                </p:extLst>
              </p:nvPr>
            </p:nvGraphicFramePr>
            <p:xfrm>
              <a:off x="1856121" y="1319986"/>
              <a:ext cx="8496944" cy="4064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6" name="Tytuł 1"/>
              <p:cNvSpPr txBox="1">
                <a:spLocks/>
              </p:cNvSpPr>
              <p:nvPr/>
            </p:nvSpPr>
            <p:spPr bwMode="auto">
              <a:xfrm>
                <a:off x="3104063" y="3058338"/>
                <a:ext cx="1609098" cy="46304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l"/>
                <a:r>
                  <a:rPr lang="pl-P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Wykonanie dochodów </a:t>
                </a:r>
                <a:br>
                  <a:rPr lang="pl-P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pl-P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z PIT w latach 2015-2018</a:t>
                </a:r>
              </a:p>
            </p:txBody>
          </p:sp>
          <p:sp>
            <p:nvSpPr>
              <p:cNvPr id="17" name="Tytuł 1"/>
              <p:cNvSpPr txBox="1">
                <a:spLocks/>
              </p:cNvSpPr>
              <p:nvPr/>
            </p:nvSpPr>
            <p:spPr bwMode="auto">
              <a:xfrm>
                <a:off x="6104593" y="1369501"/>
                <a:ext cx="2345332" cy="7200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l"/>
                <a:r>
                  <a:rPr lang="pl-PL" sz="1000" b="1" dirty="0">
                    <a:solidFill>
                      <a:schemeClr val="accent3">
                        <a:lumMod val="50000"/>
                      </a:schemeClr>
                    </a:solidFill>
                    <a:latin typeface="+mn-lt"/>
                  </a:rPr>
                  <a:t>Szacunek dochodów z PIT w latach </a:t>
                </a:r>
                <a:br>
                  <a:rPr lang="pl-PL" sz="1000" b="1" dirty="0">
                    <a:solidFill>
                      <a:schemeClr val="accent3">
                        <a:lumMod val="50000"/>
                      </a:schemeClr>
                    </a:solidFill>
                    <a:latin typeface="+mn-lt"/>
                  </a:rPr>
                </a:br>
                <a:r>
                  <a:rPr lang="pl-PL" sz="1000" b="1" dirty="0">
                    <a:solidFill>
                      <a:schemeClr val="accent3">
                        <a:lumMod val="50000"/>
                      </a:schemeClr>
                    </a:solidFill>
                    <a:latin typeface="+mn-lt"/>
                  </a:rPr>
                  <a:t>2019-2024 bez skutków zmian prawnych </a:t>
                </a:r>
                <a:br>
                  <a:rPr lang="pl-PL" sz="1000" b="1" dirty="0">
                    <a:solidFill>
                      <a:schemeClr val="accent3">
                        <a:lumMod val="50000"/>
                      </a:schemeClr>
                    </a:solidFill>
                    <a:latin typeface="+mn-lt"/>
                  </a:rPr>
                </a:br>
                <a:r>
                  <a:rPr lang="pl-PL" sz="1000" b="1" dirty="0">
                    <a:solidFill>
                      <a:schemeClr val="accent3">
                        <a:lumMod val="50000"/>
                      </a:schemeClr>
                    </a:solidFill>
                    <a:latin typeface="+mn-lt"/>
                  </a:rPr>
                  <a:t>(5 Kaczyńskiego, ryczałt, Polski Ład)</a:t>
                </a:r>
              </a:p>
            </p:txBody>
          </p:sp>
          <p:sp>
            <p:nvSpPr>
              <p:cNvPr id="18" name="Tytuł 1"/>
              <p:cNvSpPr txBox="1">
                <a:spLocks/>
              </p:cNvSpPr>
              <p:nvPr/>
            </p:nvSpPr>
            <p:spPr bwMode="auto">
              <a:xfrm>
                <a:off x="5217485" y="3956181"/>
                <a:ext cx="5914772" cy="10546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l"/>
                <a:r>
                  <a:rPr lang="pl-PL" sz="9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Dochody z PIT w latach 2019-2024 w warunkach zmian prawnych po uwzględnieniu rekompensat: </a:t>
                </a:r>
                <a:br>
                  <a:rPr lang="pl-PL" sz="9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pl-PL" sz="9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- lata 2019-2020 wg wykonania PIT</a:t>
                </a:r>
              </a:p>
              <a:p>
                <a:pPr algn="l"/>
                <a:r>
                  <a:rPr lang="pl-PL" sz="9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- rok 2021 wg wykonania PIT z dodaną kwotą 468 mln zł subwencji przekazanej w grudniu 2021 r.</a:t>
                </a:r>
              </a:p>
              <a:p>
                <a:pPr algn="l"/>
                <a:r>
                  <a:rPr lang="pl-PL" sz="9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- rok 2022 wg wykonania PIT, w tym 852 mln zł zwiększenia PIT w IV kwartale 2022 r.</a:t>
                </a:r>
              </a:p>
              <a:p>
                <a:pPr algn="l"/>
                <a:r>
                  <a:rPr lang="pl-PL" sz="9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- rok 2023 wg wykonania PIT z dodaną kwotą 157 mln zł subwencji przekazanej w okresie sierpień-październik  2023 r.</a:t>
                </a:r>
              </a:p>
              <a:p>
                <a:pPr algn="l"/>
                <a:r>
                  <a:rPr lang="pl-PL" sz="9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- rok 2024 wg  planu ustalonego przez Ministerstwo Finansów uwzględniającego kwotę 175 mln zł wynikającą z nadwyżki dochodów z PIT należnych w 2022 r. ponad dochody przekazane zgodnie z planem, z dodaną kwotą 192 mln zł subwencji rozwojowej</a:t>
                </a:r>
              </a:p>
            </p:txBody>
          </p:sp>
        </p:grpSp>
        <p:sp>
          <p:nvSpPr>
            <p:cNvPr id="14" name="Prostokąt zaokrąglony 13"/>
            <p:cNvSpPr/>
            <p:nvPr/>
          </p:nvSpPr>
          <p:spPr>
            <a:xfrm>
              <a:off x="9955943" y="1804991"/>
              <a:ext cx="1568344" cy="118291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l-PL" sz="1000" b="1" dirty="0">
                  <a:solidFill>
                    <a:schemeClr val="accent3">
                      <a:lumMod val="50000"/>
                    </a:schemeClr>
                  </a:solidFill>
                </a:rPr>
                <a:t>Ubytek w PIT </a:t>
              </a:r>
              <a:br>
                <a:rPr lang="pl-PL" sz="1000" b="1" dirty="0">
                  <a:solidFill>
                    <a:schemeClr val="accent3">
                      <a:lumMod val="50000"/>
                    </a:schemeClr>
                  </a:solidFill>
                </a:rPr>
              </a:br>
              <a:r>
                <a:rPr lang="pl-PL" sz="1000" b="1" dirty="0">
                  <a:solidFill>
                    <a:schemeClr val="accent3">
                      <a:lumMod val="50000"/>
                    </a:schemeClr>
                  </a:solidFill>
                </a:rPr>
                <a:t>na skutek zmian prawnych po uwzględnieniu rekompensat</a:t>
              </a:r>
            </a:p>
            <a:p>
              <a:r>
                <a:rPr lang="pl-PL" sz="2000" b="1" dirty="0">
                  <a:solidFill>
                    <a:schemeClr val="accent3">
                      <a:lumMod val="50000"/>
                    </a:schemeClr>
                  </a:solidFill>
                </a:rPr>
                <a:t>11,1 </a:t>
              </a:r>
              <a:r>
                <a:rPr lang="pl-PL" sz="1600" b="1" dirty="0">
                  <a:solidFill>
                    <a:schemeClr val="accent3">
                      <a:lumMod val="50000"/>
                    </a:schemeClr>
                  </a:solidFill>
                </a:rPr>
                <a:t>mld zł</a:t>
              </a:r>
            </a:p>
            <a:p>
              <a:r>
                <a:rPr lang="pl-PL" sz="1000" b="1" dirty="0">
                  <a:solidFill>
                    <a:schemeClr val="accent3">
                      <a:lumMod val="50000"/>
                    </a:schemeClr>
                  </a:solidFill>
                </a:rPr>
                <a:t>łącznie w latach </a:t>
              </a:r>
              <a:br>
                <a:rPr lang="pl-PL" sz="1000" b="1" dirty="0">
                  <a:solidFill>
                    <a:schemeClr val="accent3">
                      <a:lumMod val="50000"/>
                    </a:schemeClr>
                  </a:solidFill>
                </a:rPr>
              </a:br>
              <a:r>
                <a:rPr lang="pl-PL" sz="1000" b="1" dirty="0">
                  <a:solidFill>
                    <a:schemeClr val="accent3">
                      <a:lumMod val="50000"/>
                    </a:schemeClr>
                  </a:solidFill>
                </a:rPr>
                <a:t>2019-2024</a:t>
              </a:r>
            </a:p>
          </p:txBody>
        </p:sp>
      </p:grpSp>
      <p:sp>
        <p:nvSpPr>
          <p:cNvPr id="21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Uwarunkowania prawne i ekonomiczne lat 2019-2024</a:t>
            </a:r>
          </a:p>
        </p:txBody>
      </p:sp>
      <p:sp>
        <p:nvSpPr>
          <p:cNvPr id="19" name="Prostokąt zaokrąglony 18"/>
          <p:cNvSpPr/>
          <p:nvPr/>
        </p:nvSpPr>
        <p:spPr>
          <a:xfrm>
            <a:off x="202053" y="118479"/>
            <a:ext cx="2095122" cy="823688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Skutki zmian podatkowych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2355924" y="118479"/>
            <a:ext cx="9717543" cy="928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Wprowadzane </a:t>
            </a:r>
            <a:r>
              <a:rPr lang="pl-PL" b="1" dirty="0">
                <a:solidFill>
                  <a:srgbClr val="000066"/>
                </a:solidFill>
              </a:rPr>
              <a:t>od 2019 r. 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zmiany w systemie podatkowym („5 Kaczyńskiego”, ryczałt, Polski Ład) skutkowały uszczupleniem (po uwzględnieniu rekompensat) dochodów Warszawy z PIT </a:t>
            </a:r>
            <a:r>
              <a:rPr lang="pl-PL" b="1" dirty="0">
                <a:solidFill>
                  <a:srgbClr val="000066"/>
                </a:solidFill>
              </a:rPr>
              <a:t>do 2024 r. 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łącznej kwocie </a:t>
            </a:r>
            <a:r>
              <a:rPr lang="pl-PL" b="1" dirty="0">
                <a:solidFill>
                  <a:srgbClr val="C00000"/>
                </a:solidFill>
              </a:rPr>
              <a:t>11,1 mld zł</a:t>
            </a:r>
          </a:p>
        </p:txBody>
      </p:sp>
    </p:spTree>
    <p:extLst>
      <p:ext uri="{BB962C8B-B14F-4D97-AF65-F5344CB8AC3E}">
        <p14:creationId xmlns:p14="http://schemas.microsoft.com/office/powerpoint/2010/main" val="2748940127"/>
      </p:ext>
    </p:extLst>
  </p:cSld>
  <p:clrMapOvr>
    <a:masterClrMapping/>
  </p:clrMapOvr>
  <p:transition spd="slow">
    <p:cov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40</a:t>
            </a:fld>
            <a:endParaRPr lang="pl-PL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302491" y="448015"/>
            <a:ext cx="11643360" cy="452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300"/>
              </a:spcBef>
              <a:spcAft>
                <a:spcPts val="3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Ustawowa reguła limitu obsługi długu (art. 243 </a:t>
            </a:r>
            <a:r>
              <a:rPr lang="pl-PL" altLang="pl-PL" sz="2000" b="1" dirty="0" err="1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uofp</a:t>
            </a:r>
            <a:r>
              <a:rPr lang="pl-PL" altLang="pl-PL" sz="20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)</a:t>
            </a:r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34212951"/>
              </p:ext>
            </p:extLst>
          </p:nvPr>
        </p:nvGraphicFramePr>
        <p:xfrm>
          <a:off x="569358" y="1225689"/>
          <a:ext cx="10167417" cy="4352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6124171" y="3549753"/>
            <a:ext cx="559836" cy="1272927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Objaśnienie liniowe 1 (obramowanie i kreska) 14"/>
          <p:cNvSpPr/>
          <p:nvPr/>
        </p:nvSpPr>
        <p:spPr>
          <a:xfrm>
            <a:off x="3121088" y="1550981"/>
            <a:ext cx="3887633" cy="1243394"/>
          </a:xfrm>
          <a:prstGeom prst="accentBorderCallout1">
            <a:avLst>
              <a:gd name="adj1" fmla="val 105048"/>
              <a:gd name="adj2" fmla="val 102774"/>
              <a:gd name="adj3" fmla="val 159716"/>
              <a:gd name="adj4" fmla="val 84368"/>
            </a:avLst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000" b="1" dirty="0">
                <a:solidFill>
                  <a:schemeClr val="tx1"/>
                </a:solidFill>
              </a:rPr>
              <a:t>Zawężenie przestrzeni między ustawowym </a:t>
            </a:r>
            <a:br>
              <a:rPr lang="pl-PL" sz="1000" b="1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(art. 243 </a:t>
            </a:r>
            <a:r>
              <a:rPr lang="pl-PL" sz="1000" b="1" dirty="0" err="1">
                <a:solidFill>
                  <a:schemeClr val="tx1"/>
                </a:solidFill>
              </a:rPr>
              <a:t>uofp</a:t>
            </a:r>
            <a:r>
              <a:rPr lang="pl-PL" sz="1000" b="1" dirty="0">
                <a:solidFill>
                  <a:schemeClr val="tx1"/>
                </a:solidFill>
              </a:rPr>
              <a:t>) limitem a wskaźnikiem obsługi długu </a:t>
            </a:r>
            <a:br>
              <a:rPr lang="pl-PL" sz="1000" b="1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do minimalnego poziomu wynoszącego </a:t>
            </a:r>
            <a:r>
              <a:rPr lang="pl-PL" sz="1000" b="1" dirty="0">
                <a:solidFill>
                  <a:srgbClr val="C00000"/>
                </a:solidFill>
              </a:rPr>
              <a:t>+1,37 pkt proc. </a:t>
            </a:r>
            <a:r>
              <a:rPr lang="pl-PL" sz="1000" b="1" dirty="0">
                <a:solidFill>
                  <a:schemeClr val="tx1"/>
                </a:solidFill>
              </a:rPr>
              <a:t/>
            </a:r>
            <a:br>
              <a:rPr lang="pl-PL" sz="1000" b="1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w 2030 r.  znacząco ograniczające możliwość podwyższenia wydatków bieżących bez jednoczesnego zwiększenia dochodów bieżących</a:t>
            </a:r>
            <a:endParaRPr lang="pl-PL" sz="1000" b="1" dirty="0">
              <a:solidFill>
                <a:srgbClr val="78B832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0331529" y="1623388"/>
            <a:ext cx="14621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chemeClr val="accent3">
                    <a:lumMod val="50000"/>
                  </a:schemeClr>
                </a:solidFill>
              </a:rPr>
              <a:t>Ustawowy LIMIT</a:t>
            </a:r>
            <a:br>
              <a:rPr lang="pl-PL" sz="14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sz="1400" b="1" dirty="0">
                <a:solidFill>
                  <a:schemeClr val="accent3">
                    <a:lumMod val="50000"/>
                  </a:schemeClr>
                </a:solidFill>
              </a:rPr>
              <a:t>obsługi długu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0331529" y="4547822"/>
            <a:ext cx="14621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rgbClr val="006600"/>
                </a:solidFill>
              </a:rPr>
              <a:t>Ustawowy WSKAŹNIK</a:t>
            </a:r>
            <a:br>
              <a:rPr lang="pl-PL" sz="1400" b="1" dirty="0">
                <a:solidFill>
                  <a:srgbClr val="006600"/>
                </a:solidFill>
              </a:rPr>
            </a:br>
            <a:r>
              <a:rPr lang="pl-PL" sz="1400" b="1" dirty="0">
                <a:solidFill>
                  <a:srgbClr val="006600"/>
                </a:solidFill>
              </a:rPr>
              <a:t>obsługi długu</a:t>
            </a:r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WPF  edycji 2025 – główne parametry</a:t>
            </a:r>
          </a:p>
        </p:txBody>
      </p:sp>
    </p:spTree>
    <p:extLst>
      <p:ext uri="{BB962C8B-B14F-4D97-AF65-F5344CB8AC3E}">
        <p14:creationId xmlns:p14="http://schemas.microsoft.com/office/powerpoint/2010/main" val="2263372378"/>
      </p:ext>
    </p:extLst>
  </p:cSld>
  <p:clrMapOvr>
    <a:masterClrMapping/>
  </p:clrMapOvr>
  <p:transition spd="slow">
    <p:cove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2400300" y="2026226"/>
            <a:ext cx="7284027" cy="1610591"/>
          </a:xfrm>
          <a:prstGeom prst="roundRect">
            <a:avLst>
              <a:gd name="adj" fmla="val 966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41</a:t>
            </a:fld>
            <a:endParaRPr lang="pl-PL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397565" y="2379518"/>
            <a:ext cx="11281355" cy="107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sz="28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Opinie o projektach budżetu i WPF</a:t>
            </a:r>
            <a:endParaRPr lang="pl-PL" altLang="pl-PL" sz="2800" b="1" dirty="0">
              <a:solidFill>
                <a:srgbClr val="002060"/>
              </a:solidFill>
              <a:latin typeface="Engram Warsaw" pitchFamily="50" charset="-18"/>
              <a:ea typeface="+mj-ea"/>
              <a:cs typeface="+mj-cs"/>
            </a:endParaRPr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Wybrane sfery w budżecie na 2025 r.</a:t>
            </a:r>
          </a:p>
        </p:txBody>
      </p:sp>
    </p:spTree>
    <p:extLst>
      <p:ext uri="{BB962C8B-B14F-4D97-AF65-F5344CB8AC3E}">
        <p14:creationId xmlns:p14="http://schemas.microsoft.com/office/powerpoint/2010/main" val="140165859"/>
      </p:ext>
    </p:extLst>
  </p:cSld>
  <p:clrMapOvr>
    <a:masterClrMapping/>
  </p:clrMapOvr>
  <p:transition spd="slow">
    <p:cover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42</a:t>
            </a:fld>
            <a:endParaRPr lang="pl-PL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415460" y="1855369"/>
            <a:ext cx="11520000" cy="4370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92113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altLang="pl-PL" sz="2400" dirty="0">
                <a:latin typeface="+mn-lt"/>
                <a:cs typeface="Times New Roman" pitchFamily="18" charset="0"/>
              </a:rPr>
              <a:t>Rady dzielnic przedstawiły do </a:t>
            </a:r>
            <a:r>
              <a:rPr lang="pl-PL" altLang="pl-PL" sz="2400" b="1" dirty="0">
                <a:latin typeface="+mn-lt"/>
                <a:cs typeface="Times New Roman" pitchFamily="18" charset="0"/>
              </a:rPr>
              <a:t>20 października br. </a:t>
            </a:r>
            <a:r>
              <a:rPr lang="pl-PL" altLang="pl-PL" sz="2400" dirty="0">
                <a:latin typeface="+mn-lt"/>
                <a:cs typeface="Times New Roman" pitchFamily="18" charset="0"/>
              </a:rPr>
              <a:t>opinie do załączników dzielnicowych do projektu budżetu na 2025 rok.</a:t>
            </a:r>
          </a:p>
          <a:p>
            <a:pPr marL="392113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altLang="pl-PL" sz="2400" dirty="0">
                <a:latin typeface="+mn-lt"/>
                <a:cs typeface="Times New Roman" pitchFamily="18" charset="0"/>
              </a:rPr>
              <a:t>Opinie przedstawiły wszystkie Rady dzielnic.</a:t>
            </a:r>
          </a:p>
          <a:p>
            <a:pPr marL="392113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altLang="pl-PL" sz="2400" dirty="0">
                <a:latin typeface="+mn-lt"/>
                <a:cs typeface="Times New Roman" pitchFamily="18" charset="0"/>
              </a:rPr>
              <a:t>Wszystkie opinie (18) były </a:t>
            </a:r>
            <a:r>
              <a:rPr lang="pl-PL" altLang="pl-PL" sz="24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pozytywne</a:t>
            </a:r>
            <a:r>
              <a:rPr lang="pl-PL" altLang="pl-PL" sz="2400" dirty="0">
                <a:latin typeface="+mn-lt"/>
                <a:cs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pl-PL" altLang="pl-PL" sz="2000" dirty="0">
              <a:latin typeface="+mn-lt"/>
              <a:cs typeface="Times New Roman" pitchFamily="18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0" y="670677"/>
            <a:ext cx="12192000" cy="555221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400" b="1" dirty="0">
                <a:solidFill>
                  <a:srgbClr val="000066"/>
                </a:solidFill>
              </a:rPr>
              <a:t>Opinie Rad Dzielnic</a:t>
            </a:r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Opinie Rad dzielnic</a:t>
            </a:r>
          </a:p>
        </p:txBody>
      </p:sp>
    </p:spTree>
    <p:extLst>
      <p:ext uri="{BB962C8B-B14F-4D97-AF65-F5344CB8AC3E}">
        <p14:creationId xmlns:p14="http://schemas.microsoft.com/office/powerpoint/2010/main" val="3769051266"/>
      </p:ext>
    </p:extLst>
  </p:cSld>
  <p:clrMapOvr>
    <a:masterClrMapping/>
  </p:clrMapOvr>
  <p:transition spd="slow">
    <p:cove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43</a:t>
            </a:fld>
            <a:endParaRPr lang="pl-PL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0" y="670677"/>
            <a:ext cx="12192000" cy="555221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ct val="70000"/>
            </a:pPr>
            <a:r>
              <a:rPr lang="pl-PL" sz="2400" b="1" dirty="0">
                <a:solidFill>
                  <a:srgbClr val="000066"/>
                </a:solidFill>
              </a:rPr>
              <a:t>Opinie Regionalnej Izby Obrachunkowej w Warszawie</a:t>
            </a:r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Opinie Regionalnej Izby Obrachunkowej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09958" y="2005362"/>
            <a:ext cx="1121968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pl-PL" altLang="pl-PL" sz="2200" dirty="0">
                <a:solidFill>
                  <a:srgbClr val="000000"/>
                </a:solidFill>
                <a:cs typeface="Times New Roman" pitchFamily="18" charset="0"/>
              </a:rPr>
              <a:t>Opinie Regionalnej Izby Obrachunkowej w Warszawie o:</a:t>
            </a:r>
          </a:p>
          <a:p>
            <a:pPr marL="541338" indent="-271463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pl-PL" altLang="pl-PL" sz="2200" dirty="0">
                <a:solidFill>
                  <a:srgbClr val="000000"/>
                </a:solidFill>
                <a:cs typeface="Times New Roman" pitchFamily="18" charset="0"/>
              </a:rPr>
              <a:t>projekcie uchwały budżetowej na 2025 rok</a:t>
            </a:r>
          </a:p>
          <a:p>
            <a:pPr marL="541338" indent="-271463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pl-PL" altLang="pl-PL" sz="2200" dirty="0">
                <a:solidFill>
                  <a:srgbClr val="000000"/>
                </a:solidFill>
                <a:cs typeface="Times New Roman" pitchFamily="18" charset="0"/>
              </a:rPr>
              <a:t>projekcie uchwały o Wieloletniej Prognozie Finansowej na lata 2025-2055</a:t>
            </a:r>
          </a:p>
        </p:txBody>
      </p:sp>
    </p:spTree>
    <p:extLst>
      <p:ext uri="{BB962C8B-B14F-4D97-AF65-F5344CB8AC3E}">
        <p14:creationId xmlns:p14="http://schemas.microsoft.com/office/powerpoint/2010/main" val="2797545566"/>
      </p:ext>
    </p:extLst>
  </p:cSld>
  <p:clrMapOvr>
    <a:masterClrMapping/>
  </p:clrMapOvr>
  <p:transition spd="slow">
    <p:cov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785" y="670560"/>
            <a:ext cx="5527131" cy="5783304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44</a:t>
            </a:fld>
            <a:endParaRPr lang="pl-PL"/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Opinie Regionalnej Izby Obrachunkowej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0" y="176299"/>
            <a:ext cx="12192000" cy="555221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solidFill>
                  <a:srgbClr val="000066"/>
                </a:solidFill>
              </a:rPr>
              <a:t>Pozytywna opinia Regionalnej Izby Obrachunkowej dotycząca projektu budżetu na 2025 r.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3328877" y="3636869"/>
            <a:ext cx="4817438" cy="452368"/>
          </a:xfrm>
          <a:prstGeom prst="roundRect">
            <a:avLst/>
          </a:prstGeom>
          <a:solidFill>
            <a:srgbClr val="C00000">
              <a:alpha val="10000"/>
            </a:srgb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zaokrąglony 12"/>
          <p:cNvSpPr/>
          <p:nvPr/>
        </p:nvSpPr>
        <p:spPr>
          <a:xfrm>
            <a:off x="3341042" y="4177190"/>
            <a:ext cx="4805273" cy="432048"/>
          </a:xfrm>
          <a:prstGeom prst="roundRect">
            <a:avLst/>
          </a:prstGeom>
          <a:solidFill>
            <a:srgbClr val="C00000">
              <a:alpha val="10000"/>
            </a:srgb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7162800" y="640080"/>
            <a:ext cx="1290320" cy="548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2425891"/>
      </p:ext>
    </p:extLst>
  </p:cSld>
  <p:clrMapOvr>
    <a:masterClrMapping/>
  </p:clrMapOvr>
  <p:transition spd="slow">
    <p:cove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45</a:t>
            </a:fld>
            <a:endParaRPr lang="pl-PL"/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Opinie Regionalnej Izby Obrachunkowej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0" y="257425"/>
            <a:ext cx="12192000" cy="555221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solidFill>
                  <a:srgbClr val="000066"/>
                </a:solidFill>
              </a:rPr>
              <a:t>Pozytywna opinia Regionalnej Izby Obrachunkowej dotycząca projektu WPF edycji 2025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7231223" y="596795"/>
            <a:ext cx="8117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8042987" y="720315"/>
            <a:ext cx="8117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9613" y="760777"/>
            <a:ext cx="6551093" cy="5331307"/>
          </a:xfrm>
          <a:prstGeom prst="rect">
            <a:avLst/>
          </a:prstGeom>
        </p:spPr>
      </p:pic>
      <p:sp>
        <p:nvSpPr>
          <p:cNvPr id="16" name="Prostokąt zaokrąglony 15"/>
          <p:cNvSpPr/>
          <p:nvPr/>
        </p:nvSpPr>
        <p:spPr>
          <a:xfrm>
            <a:off x="2748013" y="4087883"/>
            <a:ext cx="6517907" cy="486745"/>
          </a:xfrm>
          <a:prstGeom prst="roundRect">
            <a:avLst/>
          </a:prstGeom>
          <a:solidFill>
            <a:srgbClr val="C00000">
              <a:alpha val="10000"/>
            </a:srgb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7871108" y="672834"/>
            <a:ext cx="1290320" cy="548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7178293"/>
      </p:ext>
    </p:extLst>
  </p:cSld>
  <p:clrMapOvr>
    <a:masterClrMapping/>
  </p:clrMapOvr>
  <p:transition spd="slow">
    <p:cover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2400300" y="2026226"/>
            <a:ext cx="7284027" cy="1610591"/>
          </a:xfrm>
          <a:prstGeom prst="roundRect">
            <a:avLst>
              <a:gd name="adj" fmla="val 966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46</a:t>
            </a:fld>
            <a:endParaRPr lang="pl-PL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397565" y="2379518"/>
            <a:ext cx="11281355" cy="107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sz="2800" b="1" dirty="0">
                <a:solidFill>
                  <a:srgbClr val="002060"/>
                </a:solidFill>
                <a:latin typeface="Engram Warsaw" pitchFamily="50" charset="-18"/>
                <a:ea typeface="+mj-ea"/>
                <a:cs typeface="+mj-cs"/>
              </a:rPr>
              <a:t>Publikacja projektów budżetu i WPF</a:t>
            </a:r>
            <a:endParaRPr lang="pl-PL" altLang="pl-PL" sz="2800" b="1" dirty="0">
              <a:solidFill>
                <a:srgbClr val="002060"/>
              </a:solidFill>
              <a:latin typeface="Engram Warsaw" pitchFamily="50" charset="-18"/>
              <a:ea typeface="+mj-ea"/>
              <a:cs typeface="+mj-cs"/>
            </a:endParaRPr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Wybrane sfery w budżecie na 2025 r.</a:t>
            </a:r>
          </a:p>
        </p:txBody>
      </p:sp>
    </p:spTree>
    <p:extLst>
      <p:ext uri="{BB962C8B-B14F-4D97-AF65-F5344CB8AC3E}">
        <p14:creationId xmlns:p14="http://schemas.microsoft.com/office/powerpoint/2010/main" val="3261018657"/>
      </p:ext>
    </p:extLst>
  </p:cSld>
  <p:clrMapOvr>
    <a:masterClrMapping/>
  </p:clrMapOvr>
  <p:transition spd="slow">
    <p:cover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47</a:t>
            </a:fld>
            <a:endParaRPr lang="pl-PL"/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129927" y="369671"/>
            <a:ext cx="11905503" cy="53652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</a:pPr>
            <a:r>
              <a:rPr lang="pl-PL" sz="2000" b="1" dirty="0">
                <a:solidFill>
                  <a:srgbClr val="000066"/>
                </a:solidFill>
              </a:rPr>
              <a:t>Ogólnodostępna publikacja na stronie internetowej m.st. Warszawy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419878" y="5812971"/>
            <a:ext cx="1250302" cy="699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4353792" y="6602777"/>
            <a:ext cx="7306906" cy="272641"/>
          </a:xfrm>
          <a:prstGeom prst="rect">
            <a:avLst/>
          </a:prstGeom>
        </p:spPr>
        <p:txBody>
          <a:bodyPr/>
          <a:lstStyle/>
          <a:p>
            <a:pPr marL="363538" indent="-363538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pl-PL" dirty="0"/>
              <a:t>Publikacja projektu budżetu na 2025 rok i projektu WPF na lata 2025-2055 na stronie internetowej Miasta</a:t>
            </a:r>
          </a:p>
        </p:txBody>
      </p:sp>
      <p:sp>
        <p:nvSpPr>
          <p:cNvPr id="2" name="Prostokąt 1"/>
          <p:cNvSpPr/>
          <p:nvPr/>
        </p:nvSpPr>
        <p:spPr>
          <a:xfrm>
            <a:off x="789709" y="1287825"/>
            <a:ext cx="10400838" cy="4900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600" b="1" dirty="0">
                <a:latin typeface="Verdana" panose="020B0604030504040204" pitchFamily="34" charset="0"/>
                <a:ea typeface="Verdana" panose="020B0604030504040204" pitchFamily="34" charset="0"/>
              </a:rPr>
              <a:t>Projekt budżetu na 2025 rok - kompendium: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https://nowy.bip.um.warszawa.pl/web/biuro-planowania-budzetowego/-/2025-projekt-budzetu-zalaczniki-dzielnicowe-duplikuj-2?redirect=%2Fbudzet</a:t>
            </a:r>
            <a:endParaRPr lang="pl-PL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600" b="1" dirty="0">
                <a:latin typeface="Verdana" panose="020B0604030504040204" pitchFamily="34" charset="0"/>
                <a:ea typeface="Verdana" panose="020B0604030504040204" pitchFamily="34" charset="0"/>
              </a:rPr>
              <a:t>Projekt budżetu na 2025 rok – załączniki dzielnicowe: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https://nowy.bip.um.warszawa.pl/web/biuro-planowania-budzetowego/-/2025-wstepny-projekt-budzetu-zalaczniki-dzielnicowe-duplikuj-2-1?redirect=%2Fbudzet</a:t>
            </a:r>
            <a:endParaRPr lang="pl-PL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4000"/>
              </a:lnSpc>
              <a:spcBef>
                <a:spcPts val="2400"/>
              </a:spcBef>
              <a:spcAft>
                <a:spcPts val="1200"/>
              </a:spcAft>
            </a:pPr>
            <a:r>
              <a:rPr lang="pl-PL" sz="1600" b="1" dirty="0">
                <a:latin typeface="Verdana" panose="020B0604030504040204" pitchFamily="34" charset="0"/>
                <a:ea typeface="Verdana" panose="020B0604030504040204" pitchFamily="34" charset="0"/>
              </a:rPr>
              <a:t>Projekt Wieloletniej Prognozy Finansowej na lata 2025-2055: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hlinkClick r:id="rId5"/>
              </a:rPr>
              <a:t>https://nowy.bip.um.warszawa.pl/web/biuro-planowania-budzetowego/-/2025-wstepny-projekt-budzetu-zalaczniki-dzielnicowe-duplikuj-2?redirect=%2Fwieloletnia-prognoza-finansowa</a:t>
            </a:r>
            <a:endParaRPr lang="pl-PL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endParaRPr lang="pl-PL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5002" y="2597575"/>
            <a:ext cx="7146780" cy="718608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5002" y="1159765"/>
            <a:ext cx="7189396" cy="71006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5002" y="4043929"/>
            <a:ext cx="7146780" cy="88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324405"/>
      </p:ext>
    </p:extLst>
  </p:cSld>
  <p:clrMapOvr>
    <a:masterClrMapping/>
  </p:clrMapOvr>
  <p:transition spd="slow">
    <p:cove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2524989"/>
            <a:ext cx="9144000" cy="1379827"/>
          </a:xfrm>
          <a:prstGeom prst="rect">
            <a:avLst/>
          </a:prstGeom>
        </p:spPr>
        <p:txBody>
          <a:bodyPr/>
          <a:lstStyle/>
          <a:p>
            <a:r>
              <a:rPr lang="pl-PL" b="0" dirty="0"/>
              <a:t>Dziękuję za uwagę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/>
              <a:t>Marzanna Krajewska </a:t>
            </a:r>
          </a:p>
          <a:p>
            <a:r>
              <a:rPr lang="pl-PL" dirty="0"/>
              <a:t>Skarbnik m.st. Warszawy</a:t>
            </a:r>
          </a:p>
          <a:p>
            <a:r>
              <a:rPr lang="pl-PL" dirty="0"/>
              <a:t>tel. (22) 443 28 00; e-mail: sekretariat.skarbnika@um.warszawa.pl</a:t>
            </a:r>
          </a:p>
        </p:txBody>
      </p:sp>
    </p:spTree>
    <p:extLst>
      <p:ext uri="{BB962C8B-B14F-4D97-AF65-F5344CB8AC3E}">
        <p14:creationId xmlns:p14="http://schemas.microsoft.com/office/powerpoint/2010/main" val="2154305790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251460" y="171696"/>
            <a:ext cx="11684000" cy="46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Sytuacja wyjściowa do opracowywania budżetu na 2025 rok</a:t>
            </a: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51460" y="597987"/>
            <a:ext cx="11684000" cy="66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200" b="1" dirty="0">
                <a:latin typeface="Engram Warsaw" pitchFamily="50" charset="-18"/>
                <a:ea typeface="+mj-ea"/>
                <a:cs typeface="+mj-cs"/>
              </a:rPr>
              <a:t>UWARUNKOWANIA ZEWNĘTRZNE</a:t>
            </a:r>
          </a:p>
        </p:txBody>
      </p:sp>
      <p:sp>
        <p:nvSpPr>
          <p:cNvPr id="14" name="Prostokąt zaokrąglony 13"/>
          <p:cNvSpPr/>
          <p:nvPr/>
        </p:nvSpPr>
        <p:spPr>
          <a:xfrm>
            <a:off x="6175847" y="2797324"/>
            <a:ext cx="3362961" cy="1676400"/>
          </a:xfrm>
          <a:prstGeom prst="roundRect">
            <a:avLst>
              <a:gd name="adj" fmla="val 10088"/>
            </a:avLst>
          </a:prstGeom>
          <a:solidFill>
            <a:schemeClr val="accent3">
              <a:lumMod val="75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00"/>
              </a:spcBef>
              <a:spcAft>
                <a:spcPts val="400"/>
              </a:spcAft>
              <a:buSzPct val="80000"/>
            </a:pPr>
            <a:r>
              <a:rPr lang="pl-PL" sz="4400" b="1" dirty="0">
                <a:solidFill>
                  <a:schemeClr val="bg1"/>
                </a:solidFill>
              </a:rPr>
              <a:t>-1,8 </a:t>
            </a:r>
            <a:r>
              <a:rPr lang="pl-PL" sz="2800" b="1" dirty="0">
                <a:solidFill>
                  <a:schemeClr val="bg1"/>
                </a:solidFill>
              </a:rPr>
              <a:t>mld zł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  <a:buSzPct val="80000"/>
            </a:pPr>
            <a:r>
              <a:rPr lang="pl-PL" sz="1400" dirty="0">
                <a:solidFill>
                  <a:schemeClr val="bg1"/>
                </a:solidFill>
              </a:rPr>
              <a:t>bilans negatywnych skutków budżetowych Covid-19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251460" y="1128477"/>
            <a:ext cx="11684000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1700" dirty="0"/>
              <a:t>Poza trwałym ograniczeniem dochodów Warszawy w konsekwencji zmian prawnych finanse Warszawy zostały obciążone negatywnymi skutkami Covid-19 (obniżenie dochodów i dodatkowe wydatki) oraz częściowym ze środków własnych finansowaniem pomocy obywatelom Ukrainy.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1700" b="1" dirty="0"/>
              <a:t>Łącznie Covid-19 i wojna w Ukrainie </a:t>
            </a:r>
            <a:r>
              <a:rPr lang="pl-PL" sz="1700" dirty="0"/>
              <a:t>„kosztowały” dotąd budżet Warszawy </a:t>
            </a:r>
            <a:r>
              <a:rPr lang="pl-PL" sz="1700" b="1" dirty="0"/>
              <a:t>2 mld zł</a:t>
            </a:r>
            <a:r>
              <a:rPr lang="pl-PL" sz="1700" dirty="0"/>
              <a:t>.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6213691" y="4640558"/>
            <a:ext cx="4032122" cy="1676400"/>
          </a:xfrm>
          <a:prstGeom prst="roundRect">
            <a:avLst>
              <a:gd name="adj" fmla="val 10088"/>
            </a:avLst>
          </a:prstGeom>
          <a:solidFill>
            <a:schemeClr val="accent3">
              <a:lumMod val="75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00"/>
              </a:spcBef>
              <a:spcAft>
                <a:spcPts val="400"/>
              </a:spcAft>
              <a:buSzPct val="80000"/>
            </a:pPr>
            <a:r>
              <a:rPr lang="pl-PL" sz="4400" b="1" dirty="0">
                <a:solidFill>
                  <a:schemeClr val="bg1"/>
                </a:solidFill>
              </a:rPr>
              <a:t>-191 </a:t>
            </a:r>
            <a:r>
              <a:rPr lang="pl-PL" sz="2800" b="1" dirty="0">
                <a:solidFill>
                  <a:schemeClr val="bg1"/>
                </a:solidFill>
              </a:rPr>
              <a:t>mln zł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  <a:buSzPct val="80000"/>
            </a:pPr>
            <a:r>
              <a:rPr lang="pl-PL" sz="1400" dirty="0">
                <a:solidFill>
                  <a:schemeClr val="bg1"/>
                </a:solidFill>
              </a:rPr>
              <a:t>wydatków Warszawy od 2022 r. do połowy 2024 r. na pomoc obywatelom Ukrainy finansowanych ze środków własnych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082800" y="3216016"/>
            <a:ext cx="2479040" cy="744278"/>
          </a:xfrm>
          <a:prstGeom prst="roundRect">
            <a:avLst>
              <a:gd name="adj" fmla="val 10088"/>
            </a:avLst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00"/>
              </a:spcBef>
              <a:spcAft>
                <a:spcPts val="400"/>
              </a:spcAft>
              <a:buSzPct val="80000"/>
            </a:pPr>
            <a:r>
              <a:rPr lang="pl-PL" sz="2400" b="1" dirty="0">
                <a:solidFill>
                  <a:schemeClr val="tx1"/>
                </a:solidFill>
              </a:rPr>
              <a:t>Covid-19</a:t>
            </a:r>
          </a:p>
        </p:txBody>
      </p:sp>
      <p:sp>
        <p:nvSpPr>
          <p:cNvPr id="13" name="Strzałka w prawo 12"/>
          <p:cNvSpPr/>
          <p:nvPr/>
        </p:nvSpPr>
        <p:spPr>
          <a:xfrm>
            <a:off x="4829937" y="3194513"/>
            <a:ext cx="1188720" cy="8128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zaokrąglony 14"/>
          <p:cNvSpPr/>
          <p:nvPr/>
        </p:nvSpPr>
        <p:spPr>
          <a:xfrm>
            <a:off x="2082800" y="4806939"/>
            <a:ext cx="2479040" cy="1343638"/>
          </a:xfrm>
          <a:prstGeom prst="roundRect">
            <a:avLst>
              <a:gd name="adj" fmla="val 10088"/>
            </a:avLst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00"/>
              </a:spcBef>
              <a:spcAft>
                <a:spcPts val="400"/>
              </a:spcAft>
              <a:buSzPct val="80000"/>
            </a:pPr>
            <a:r>
              <a:rPr lang="pl-PL" sz="2400" b="1" dirty="0">
                <a:solidFill>
                  <a:schemeClr val="tx1"/>
                </a:solidFill>
              </a:rPr>
              <a:t>pomoc obywatelom Ukrainy</a:t>
            </a:r>
          </a:p>
        </p:txBody>
      </p:sp>
      <p:sp>
        <p:nvSpPr>
          <p:cNvPr id="16" name="Strzałka w prawo 15"/>
          <p:cNvSpPr/>
          <p:nvPr/>
        </p:nvSpPr>
        <p:spPr>
          <a:xfrm>
            <a:off x="4812036" y="5072358"/>
            <a:ext cx="1188720" cy="8128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 zaokrąglony 18"/>
          <p:cNvSpPr/>
          <p:nvPr/>
        </p:nvSpPr>
        <p:spPr>
          <a:xfrm>
            <a:off x="7004950" y="2402067"/>
            <a:ext cx="1847989" cy="336629"/>
          </a:xfrm>
          <a:prstGeom prst="roundRect">
            <a:avLst>
              <a:gd name="adj" fmla="val 10088"/>
            </a:avLst>
          </a:prstGeom>
          <a:solidFill>
            <a:schemeClr val="accent3">
              <a:lumMod val="5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2060"/>
              </a:buClr>
              <a:buSzPct val="90000"/>
            </a:pPr>
            <a:r>
              <a:rPr lang="pl-PL" sz="1600" b="1" dirty="0">
                <a:solidFill>
                  <a:schemeClr val="bg1"/>
                </a:solidFill>
              </a:rPr>
              <a:t>Warszawa</a:t>
            </a:r>
          </a:p>
        </p:txBody>
      </p:sp>
      <p:sp>
        <p:nvSpPr>
          <p:cNvPr id="2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Uwarunkowania prawne i ekonomiczne lat 2019-2024</a:t>
            </a:r>
          </a:p>
        </p:txBody>
      </p:sp>
    </p:spTree>
    <p:extLst>
      <p:ext uri="{BB962C8B-B14F-4D97-AF65-F5344CB8AC3E}">
        <p14:creationId xmlns:p14="http://schemas.microsoft.com/office/powerpoint/2010/main" val="584087489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251460" y="171696"/>
            <a:ext cx="11684000" cy="46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Sytuacja wyjściowa do opracowywania budżetu na 2025 rok</a:t>
            </a: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51460" y="740628"/>
            <a:ext cx="11684000" cy="66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200" b="1" dirty="0">
                <a:latin typeface="Engram Warsaw" pitchFamily="50" charset="-18"/>
                <a:ea typeface="+mj-ea"/>
                <a:cs typeface="+mj-cs"/>
              </a:rPr>
              <a:t>UWARUNKOWANIA ZEWNĘTRZNE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251460" y="1460784"/>
            <a:ext cx="1168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q"/>
            </a:pPr>
            <a:r>
              <a:rPr lang="pl-PL" sz="1700" b="1" dirty="0"/>
              <a:t>Wzrost kosztów realizacji zadań bieżących i majątkowych </a:t>
            </a:r>
            <a:r>
              <a:rPr lang="pl-PL" sz="1700" dirty="0"/>
              <a:t>na skutek wystąpienia w gospodarce dynamicznych procesów cenotwórczych.</a:t>
            </a:r>
          </a:p>
        </p:txBody>
      </p:sp>
      <p:graphicFrame>
        <p:nvGraphicFramePr>
          <p:cNvPr id="9" name="Wykres 8"/>
          <p:cNvGraphicFramePr/>
          <p:nvPr/>
        </p:nvGraphicFramePr>
        <p:xfrm>
          <a:off x="518158" y="2593334"/>
          <a:ext cx="7233922" cy="3139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Łącznik prosty ze strzałką 2"/>
          <p:cNvCxnSpPr/>
          <p:nvPr/>
        </p:nvCxnSpPr>
        <p:spPr>
          <a:xfrm flipV="1">
            <a:off x="1188720" y="4196409"/>
            <a:ext cx="5902959" cy="1129966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/>
        </p:nvCxnSpPr>
        <p:spPr>
          <a:xfrm>
            <a:off x="7091680" y="2867655"/>
            <a:ext cx="0" cy="2489200"/>
          </a:xfrm>
          <a:prstGeom prst="line">
            <a:avLst/>
          </a:prstGeom>
          <a:ln w="158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flipV="1">
            <a:off x="1188720" y="2867110"/>
            <a:ext cx="5902960" cy="245926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zaokrąglony 15"/>
          <p:cNvSpPr/>
          <p:nvPr/>
        </p:nvSpPr>
        <p:spPr>
          <a:xfrm>
            <a:off x="7251956" y="2471415"/>
            <a:ext cx="924560" cy="548640"/>
          </a:xfrm>
          <a:prstGeom prst="roundRect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1"/>
                </a:solidFill>
              </a:rPr>
              <a:t>+91%</a:t>
            </a:r>
          </a:p>
        </p:txBody>
      </p:sp>
      <p:sp>
        <p:nvSpPr>
          <p:cNvPr id="18" name="Prostokąt zaokrąglony 17"/>
          <p:cNvSpPr/>
          <p:nvPr/>
        </p:nvSpPr>
        <p:spPr>
          <a:xfrm>
            <a:off x="7251956" y="3964935"/>
            <a:ext cx="924560" cy="548640"/>
          </a:xfrm>
          <a:prstGeom prst="roundRect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1"/>
                </a:solidFill>
              </a:rPr>
              <a:t>+47%</a:t>
            </a:r>
          </a:p>
        </p:txBody>
      </p:sp>
      <p:cxnSp>
        <p:nvCxnSpPr>
          <p:cNvPr id="19" name="Łącznik prosty ze strzałką 18"/>
          <p:cNvCxnSpPr/>
          <p:nvPr/>
        </p:nvCxnSpPr>
        <p:spPr>
          <a:xfrm flipV="1">
            <a:off x="1183639" y="3487117"/>
            <a:ext cx="5908040" cy="186919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rostokąt zaokrąglony 20"/>
          <p:cNvSpPr/>
          <p:nvPr/>
        </p:nvSpPr>
        <p:spPr>
          <a:xfrm>
            <a:off x="7251956" y="3220125"/>
            <a:ext cx="924560" cy="548640"/>
          </a:xfrm>
          <a:prstGeom prst="roundRect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1"/>
                </a:solidFill>
              </a:rPr>
              <a:t>+66%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8288615" y="4005188"/>
            <a:ext cx="238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400" b="1" dirty="0"/>
              <a:t>Skumulowana </a:t>
            </a:r>
            <a:r>
              <a:rPr lang="pl-PL" sz="1400" b="1" dirty="0">
                <a:solidFill>
                  <a:schemeClr val="accent3">
                    <a:lumMod val="50000"/>
                  </a:schemeClr>
                </a:solidFill>
              </a:rPr>
              <a:t>inflacja</a:t>
            </a:r>
            <a:r>
              <a:rPr lang="pl-PL" sz="1400" b="1" dirty="0"/>
              <a:t> </a:t>
            </a:r>
            <a:br>
              <a:rPr lang="pl-PL" sz="1400" b="1" dirty="0"/>
            </a:br>
            <a:r>
              <a:rPr lang="pl-PL" sz="1400" b="1" dirty="0"/>
              <a:t>w latach 2020-2024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8288615" y="3234251"/>
            <a:ext cx="3390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400" b="1" dirty="0"/>
              <a:t>Wzrost </a:t>
            </a:r>
            <a:br>
              <a:rPr lang="pl-PL" sz="1400" b="1" dirty="0"/>
            </a:br>
            <a:r>
              <a:rPr lang="pl-PL" sz="1400" b="1" dirty="0">
                <a:solidFill>
                  <a:schemeClr val="accent3">
                    <a:lumMod val="50000"/>
                  </a:schemeClr>
                </a:solidFill>
              </a:rPr>
              <a:t>przeciętnego wynagrodzenia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8288614" y="2481575"/>
            <a:ext cx="3390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400" b="1" dirty="0"/>
              <a:t>Wzrost </a:t>
            </a:r>
            <a:br>
              <a:rPr lang="pl-PL" sz="1400" b="1" dirty="0"/>
            </a:br>
            <a:r>
              <a:rPr lang="pl-PL" sz="1400" b="1" dirty="0">
                <a:solidFill>
                  <a:schemeClr val="accent3">
                    <a:lumMod val="50000"/>
                  </a:schemeClr>
                </a:solidFill>
              </a:rPr>
              <a:t>minimalnego wynagrodzenia</a:t>
            </a:r>
          </a:p>
        </p:txBody>
      </p:sp>
      <p:sp>
        <p:nvSpPr>
          <p:cNvPr id="28" name="pole tekstowe 27"/>
          <p:cNvSpPr txBox="1"/>
          <p:nvPr/>
        </p:nvSpPr>
        <p:spPr>
          <a:xfrm>
            <a:off x="6995159" y="2070228"/>
            <a:ext cx="1432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200" dirty="0"/>
              <a:t>2024 r. / 2019 r.</a:t>
            </a:r>
          </a:p>
        </p:txBody>
      </p:sp>
      <p:sp>
        <p:nvSpPr>
          <p:cNvPr id="29" name="Symbol zastępczy zawartości 2"/>
          <p:cNvSpPr txBox="1">
            <a:spLocks/>
          </p:cNvSpPr>
          <p:nvPr/>
        </p:nvSpPr>
        <p:spPr bwMode="auto">
          <a:xfrm>
            <a:off x="661669" y="5420370"/>
            <a:ext cx="1043940" cy="365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400" b="1" dirty="0">
                <a:latin typeface="Engram Warsaw" pitchFamily="50" charset="-18"/>
                <a:ea typeface="+mj-ea"/>
                <a:cs typeface="+mj-cs"/>
              </a:rPr>
              <a:t>2019 r.</a:t>
            </a:r>
          </a:p>
        </p:txBody>
      </p:sp>
      <p:sp>
        <p:nvSpPr>
          <p:cNvPr id="30" name="Symbol zastępczy zawartości 2"/>
          <p:cNvSpPr txBox="1">
            <a:spLocks/>
          </p:cNvSpPr>
          <p:nvPr/>
        </p:nvSpPr>
        <p:spPr bwMode="auto">
          <a:xfrm>
            <a:off x="6569709" y="5417610"/>
            <a:ext cx="1043940" cy="365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400" b="1" dirty="0">
                <a:latin typeface="Engram Warsaw" pitchFamily="50" charset="-18"/>
                <a:ea typeface="+mj-ea"/>
                <a:cs typeface="+mj-cs"/>
              </a:rPr>
              <a:t>2024 r.</a:t>
            </a:r>
          </a:p>
        </p:txBody>
      </p:sp>
      <p:sp>
        <p:nvSpPr>
          <p:cNvPr id="31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Uwarunkowania prawne i ekonomiczne lat 2019-2024</a:t>
            </a:r>
          </a:p>
        </p:txBody>
      </p:sp>
    </p:spTree>
    <p:extLst>
      <p:ext uri="{BB962C8B-B14F-4D97-AF65-F5344CB8AC3E}">
        <p14:creationId xmlns:p14="http://schemas.microsoft.com/office/powerpoint/2010/main" val="3216315761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251460" y="171696"/>
            <a:ext cx="11684000" cy="46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Sytuacja wyjściowa do opracowywania budżetu na 2025 rok</a:t>
            </a: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51460" y="600101"/>
            <a:ext cx="11684000" cy="66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200" b="1" dirty="0">
                <a:latin typeface="Engram Warsaw" pitchFamily="50" charset="-18"/>
                <a:ea typeface="+mj-ea"/>
                <a:cs typeface="+mj-cs"/>
              </a:rPr>
              <a:t>Konsekwencje sytuacji makroekonomicznej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405245" y="1339489"/>
            <a:ext cx="1153021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700" b="1" dirty="0"/>
              <a:t>EDUKACJA</a:t>
            </a:r>
            <a:r>
              <a:rPr lang="pl-PL" sz="1700" dirty="0"/>
              <a:t>:     wzrost </a:t>
            </a:r>
            <a:r>
              <a:rPr lang="pl-PL" sz="1700" b="1" dirty="0"/>
              <a:t>wydatków bieżących </a:t>
            </a:r>
            <a:r>
              <a:rPr lang="pl-PL" sz="1700" dirty="0"/>
              <a:t>o </a:t>
            </a:r>
            <a:r>
              <a:rPr lang="pl-PL" sz="1700" b="1" dirty="0"/>
              <a:t>94%</a:t>
            </a:r>
            <a:endParaRPr lang="pl-PL" sz="1700" dirty="0"/>
          </a:p>
          <a:p>
            <a:pPr marL="1339850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700" dirty="0"/>
              <a:t>     </a:t>
            </a:r>
          </a:p>
        </p:txBody>
      </p:sp>
      <p:graphicFrame>
        <p:nvGraphicFramePr>
          <p:cNvPr id="9" name="Wykres 8"/>
          <p:cNvGraphicFramePr/>
          <p:nvPr>
            <p:extLst>
              <p:ext uri="{D42A27DB-BD31-4B8C-83A1-F6EECF244321}">
                <p14:modId xmlns:p14="http://schemas.microsoft.com/office/powerpoint/2010/main" val="1993080093"/>
              </p:ext>
            </p:extLst>
          </p:nvPr>
        </p:nvGraphicFramePr>
        <p:xfrm>
          <a:off x="1163319" y="2482245"/>
          <a:ext cx="7233922" cy="3139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Symbol zastępczy zawartości 2"/>
          <p:cNvSpPr txBox="1">
            <a:spLocks/>
          </p:cNvSpPr>
          <p:nvPr/>
        </p:nvSpPr>
        <p:spPr bwMode="auto">
          <a:xfrm>
            <a:off x="1306830" y="5309281"/>
            <a:ext cx="1043940" cy="365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400" b="1" dirty="0">
                <a:latin typeface="Engram Warsaw" pitchFamily="50" charset="-18"/>
                <a:ea typeface="+mj-ea"/>
                <a:cs typeface="+mj-cs"/>
              </a:rPr>
              <a:t>2019 r.</a:t>
            </a:r>
          </a:p>
        </p:txBody>
      </p:sp>
      <p:sp>
        <p:nvSpPr>
          <p:cNvPr id="30" name="Symbol zastępczy zawartości 2"/>
          <p:cNvSpPr txBox="1">
            <a:spLocks/>
          </p:cNvSpPr>
          <p:nvPr/>
        </p:nvSpPr>
        <p:spPr bwMode="auto">
          <a:xfrm>
            <a:off x="7146547" y="5300055"/>
            <a:ext cx="1043940" cy="365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400" b="1" dirty="0">
                <a:latin typeface="Engram Warsaw" pitchFamily="50" charset="-18"/>
                <a:ea typeface="+mj-ea"/>
                <a:cs typeface="+mj-cs"/>
              </a:rPr>
              <a:t>2024 r.</a:t>
            </a:r>
          </a:p>
        </p:txBody>
      </p:sp>
      <p:cxnSp>
        <p:nvCxnSpPr>
          <p:cNvPr id="22" name="Łącznik prosty ze strzałką 21"/>
          <p:cNvCxnSpPr/>
          <p:nvPr/>
        </p:nvCxnSpPr>
        <p:spPr>
          <a:xfrm flipV="1">
            <a:off x="1826260" y="2896624"/>
            <a:ext cx="5908040" cy="1200275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zaokrąglony 23"/>
          <p:cNvSpPr/>
          <p:nvPr/>
        </p:nvSpPr>
        <p:spPr>
          <a:xfrm>
            <a:off x="8321890" y="2610953"/>
            <a:ext cx="924560" cy="54864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1"/>
                </a:solidFill>
              </a:rPr>
              <a:t>+94%</a:t>
            </a:r>
          </a:p>
        </p:txBody>
      </p:sp>
      <p:sp>
        <p:nvSpPr>
          <p:cNvPr id="32" name="pole tekstowe 31"/>
          <p:cNvSpPr txBox="1"/>
          <p:nvPr/>
        </p:nvSpPr>
        <p:spPr>
          <a:xfrm>
            <a:off x="7534030" y="2330890"/>
            <a:ext cx="963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400" dirty="0"/>
              <a:t>mln zł</a:t>
            </a:r>
          </a:p>
        </p:txBody>
      </p:sp>
      <p:sp>
        <p:nvSpPr>
          <p:cNvPr id="15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Uwarunkowania prawne i ekonomiczne lat 2019-2024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9285012" y="2623663"/>
            <a:ext cx="1918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400" b="1" dirty="0">
                <a:solidFill>
                  <a:schemeClr val="tx2">
                    <a:lumMod val="50000"/>
                  </a:schemeClr>
                </a:solidFill>
              </a:rPr>
              <a:t>Wydatki bieżące na edukację</a:t>
            </a:r>
            <a:endParaRPr lang="pl-PL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Symbol zastępczy zawartości 2"/>
          <p:cNvSpPr txBox="1">
            <a:spLocks/>
          </p:cNvSpPr>
          <p:nvPr/>
        </p:nvSpPr>
        <p:spPr bwMode="auto">
          <a:xfrm>
            <a:off x="251460" y="1594814"/>
            <a:ext cx="1682102" cy="514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600" dirty="0">
                <a:latin typeface="Engram Warsaw" pitchFamily="50" charset="-18"/>
                <a:ea typeface="+mj-ea"/>
                <a:cs typeface="+mj-cs"/>
              </a:rPr>
              <a:t>2024 / 2019</a:t>
            </a:r>
          </a:p>
        </p:txBody>
      </p:sp>
    </p:spTree>
    <p:extLst>
      <p:ext uri="{BB962C8B-B14F-4D97-AF65-F5344CB8AC3E}">
        <p14:creationId xmlns:p14="http://schemas.microsoft.com/office/powerpoint/2010/main" val="1270825815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251460" y="171696"/>
            <a:ext cx="11684000" cy="46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Engram Warsaw" pitchFamily="50" charset="-18"/>
                <a:ea typeface="+mj-ea"/>
                <a:cs typeface="+mj-cs"/>
              </a:rPr>
              <a:t>Sytuacja wyjściowa do opracowywania budżetu na 2025 rok</a:t>
            </a: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51460" y="600101"/>
            <a:ext cx="11684000" cy="66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200" b="1" dirty="0">
                <a:latin typeface="Engram Warsaw" pitchFamily="50" charset="-18"/>
                <a:ea typeface="+mj-ea"/>
                <a:cs typeface="+mj-cs"/>
              </a:rPr>
              <a:t>Konsekwencje sytuacji makroekonomicznej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405245" y="1339489"/>
            <a:ext cx="1153021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700" b="1" dirty="0"/>
              <a:t>KOMUNIKACJA MIEJSKA</a:t>
            </a:r>
            <a:r>
              <a:rPr lang="pl-PL" sz="1700" dirty="0"/>
              <a:t>:     wzrost </a:t>
            </a:r>
            <a:r>
              <a:rPr lang="pl-PL" sz="1700" b="1" dirty="0"/>
              <a:t>wydatków bieżących </a:t>
            </a:r>
            <a:r>
              <a:rPr lang="pl-PL" sz="1700" dirty="0"/>
              <a:t>o </a:t>
            </a:r>
            <a:r>
              <a:rPr lang="pl-PL" sz="1700" b="1" dirty="0"/>
              <a:t>52%</a:t>
            </a:r>
            <a:endParaRPr lang="pl-PL" sz="1700" dirty="0"/>
          </a:p>
          <a:p>
            <a:pPr marL="1339850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700" dirty="0"/>
              <a:t>                                          </a:t>
            </a:r>
          </a:p>
        </p:txBody>
      </p:sp>
      <p:graphicFrame>
        <p:nvGraphicFramePr>
          <p:cNvPr id="9" name="Wykres 8"/>
          <p:cNvGraphicFramePr/>
          <p:nvPr>
            <p:extLst>
              <p:ext uri="{D42A27DB-BD31-4B8C-83A1-F6EECF244321}">
                <p14:modId xmlns:p14="http://schemas.microsoft.com/office/powerpoint/2010/main" val="1376827149"/>
              </p:ext>
            </p:extLst>
          </p:nvPr>
        </p:nvGraphicFramePr>
        <p:xfrm>
          <a:off x="789243" y="2482245"/>
          <a:ext cx="7233922" cy="3139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Symbol zastępczy zawartości 2"/>
          <p:cNvSpPr txBox="1">
            <a:spLocks/>
          </p:cNvSpPr>
          <p:nvPr/>
        </p:nvSpPr>
        <p:spPr bwMode="auto">
          <a:xfrm>
            <a:off x="932754" y="5309281"/>
            <a:ext cx="1043940" cy="365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400" b="1" dirty="0">
                <a:latin typeface="Engram Warsaw" pitchFamily="50" charset="-18"/>
                <a:ea typeface="+mj-ea"/>
                <a:cs typeface="+mj-cs"/>
              </a:rPr>
              <a:t>2019 r.</a:t>
            </a:r>
          </a:p>
        </p:txBody>
      </p:sp>
      <p:sp>
        <p:nvSpPr>
          <p:cNvPr id="30" name="Symbol zastępczy zawartości 2"/>
          <p:cNvSpPr txBox="1">
            <a:spLocks/>
          </p:cNvSpPr>
          <p:nvPr/>
        </p:nvSpPr>
        <p:spPr bwMode="auto">
          <a:xfrm>
            <a:off x="6772471" y="5300055"/>
            <a:ext cx="1043940" cy="365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400" b="1" dirty="0">
                <a:latin typeface="Engram Warsaw" pitchFamily="50" charset="-18"/>
                <a:ea typeface="+mj-ea"/>
                <a:cs typeface="+mj-cs"/>
              </a:rPr>
              <a:t>2024 r.</a:t>
            </a:r>
          </a:p>
          <a:p>
            <a:pPr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SzPct val="80000"/>
              <a:buNone/>
            </a:pPr>
            <a:endParaRPr lang="pl-PL" altLang="pl-PL" sz="1400" b="1" dirty="0">
              <a:latin typeface="Engram Warsaw" pitchFamily="50" charset="-18"/>
              <a:ea typeface="+mj-ea"/>
              <a:cs typeface="+mj-cs"/>
            </a:endParaRPr>
          </a:p>
        </p:txBody>
      </p:sp>
      <p:cxnSp>
        <p:nvCxnSpPr>
          <p:cNvPr id="22" name="Łącznik prosty ze strzałką 21"/>
          <p:cNvCxnSpPr/>
          <p:nvPr/>
        </p:nvCxnSpPr>
        <p:spPr>
          <a:xfrm flipV="1">
            <a:off x="1431402" y="2729162"/>
            <a:ext cx="5969924" cy="890596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zaokrąglony 23"/>
          <p:cNvSpPr/>
          <p:nvPr/>
        </p:nvSpPr>
        <p:spPr>
          <a:xfrm>
            <a:off x="7963784" y="2429116"/>
            <a:ext cx="924560" cy="54864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1"/>
                </a:solidFill>
              </a:rPr>
              <a:t>+52%</a:t>
            </a:r>
          </a:p>
        </p:txBody>
      </p:sp>
      <p:sp>
        <p:nvSpPr>
          <p:cNvPr id="32" name="pole tekstowe 31"/>
          <p:cNvSpPr txBox="1"/>
          <p:nvPr/>
        </p:nvSpPr>
        <p:spPr>
          <a:xfrm>
            <a:off x="7159954" y="2330890"/>
            <a:ext cx="963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400" dirty="0"/>
              <a:t>mln zł</a:t>
            </a:r>
          </a:p>
        </p:txBody>
      </p:sp>
      <p:sp>
        <p:nvSpPr>
          <p:cNvPr id="15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Uwarunkowania prawne i ekonomiczne lat 2019-2024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8926906" y="2411151"/>
            <a:ext cx="1918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002060"/>
              </a:buClr>
              <a:buSzPct val="90000"/>
            </a:pPr>
            <a:r>
              <a:rPr lang="pl-PL" sz="1400" b="1" dirty="0">
                <a:solidFill>
                  <a:schemeClr val="tx2">
                    <a:lumMod val="50000"/>
                  </a:schemeClr>
                </a:solidFill>
              </a:rPr>
              <a:t>Wydatki bieżące na komunikację</a:t>
            </a:r>
            <a:endParaRPr lang="pl-PL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Symbol zastępczy zawartości 2"/>
          <p:cNvSpPr txBox="1">
            <a:spLocks/>
          </p:cNvSpPr>
          <p:nvPr/>
        </p:nvSpPr>
        <p:spPr bwMode="auto">
          <a:xfrm>
            <a:off x="985209" y="1550081"/>
            <a:ext cx="1682102" cy="514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1600" dirty="0">
                <a:latin typeface="Engram Warsaw" pitchFamily="50" charset="-18"/>
                <a:ea typeface="+mj-ea"/>
                <a:cs typeface="+mj-cs"/>
              </a:rPr>
              <a:t>2024 / 2019</a:t>
            </a:r>
          </a:p>
        </p:txBody>
      </p:sp>
    </p:spTree>
    <p:extLst>
      <p:ext uri="{BB962C8B-B14F-4D97-AF65-F5344CB8AC3E}">
        <p14:creationId xmlns:p14="http://schemas.microsoft.com/office/powerpoint/2010/main" val="1408530223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Symbol zastępczy zawartości 5">
            <a:extLst>
              <a:ext uri="{FF2B5EF4-FFF2-40B4-BE49-F238E27FC236}">
                <a16:creationId xmlns:a16="http://schemas.microsoft.com/office/drawing/2014/main" id="{EE8DABD3-71F4-4010-8FA2-AB385F37D5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338430"/>
              </p:ext>
            </p:extLst>
          </p:nvPr>
        </p:nvGraphicFramePr>
        <p:xfrm>
          <a:off x="745011" y="2083236"/>
          <a:ext cx="10327273" cy="37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65299" y="6613800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27" name="Tytuł 4"/>
          <p:cNvSpPr txBox="1">
            <a:spLocks/>
          </p:cNvSpPr>
          <p:nvPr/>
        </p:nvSpPr>
        <p:spPr>
          <a:xfrm>
            <a:off x="729374" y="6438041"/>
            <a:ext cx="321277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300"/>
              </a:spcBef>
              <a:spcAft>
                <a:spcPts val="300"/>
              </a:spcAft>
              <a:buSzPct val="80000"/>
            </a:pPr>
            <a:r>
              <a:rPr lang="pl-PL" sz="1000" dirty="0"/>
              <a:t> </a:t>
            </a:r>
          </a:p>
        </p:txBody>
      </p:sp>
      <p:cxnSp>
        <p:nvCxnSpPr>
          <p:cNvPr id="24" name="Łącznik prosty 23"/>
          <p:cNvCxnSpPr/>
          <p:nvPr/>
        </p:nvCxnSpPr>
        <p:spPr>
          <a:xfrm flipH="1">
            <a:off x="9165020" y="1508431"/>
            <a:ext cx="1" cy="435480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ole tekstowe 3"/>
          <p:cNvSpPr txBox="1"/>
          <p:nvPr/>
        </p:nvSpPr>
        <p:spPr>
          <a:xfrm>
            <a:off x="9229652" y="1248712"/>
            <a:ext cx="1778000" cy="3193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/>
              <a:t>Polski Ład od 2022 r.</a:t>
            </a:r>
          </a:p>
        </p:txBody>
      </p:sp>
      <p:sp>
        <p:nvSpPr>
          <p:cNvPr id="28" name="pole tekstowe 27"/>
          <p:cNvSpPr txBox="1"/>
          <p:nvPr/>
        </p:nvSpPr>
        <p:spPr>
          <a:xfrm>
            <a:off x="10288461" y="5755514"/>
            <a:ext cx="7191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plan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9472303" y="3881120"/>
            <a:ext cx="870084" cy="1052144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 flipV="1">
            <a:off x="770014" y="4814289"/>
            <a:ext cx="10032709" cy="1551"/>
          </a:xfrm>
          <a:prstGeom prst="line">
            <a:avLst/>
          </a:prstGeom>
          <a:ln w="15875" cap="flat" cmpd="sng" algn="ctr">
            <a:solidFill>
              <a:schemeClr val="accent3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Tytuł 1"/>
          <p:cNvSpPr txBox="1">
            <a:spLocks/>
          </p:cNvSpPr>
          <p:nvPr/>
        </p:nvSpPr>
        <p:spPr>
          <a:xfrm>
            <a:off x="540433" y="99187"/>
            <a:ext cx="11548682" cy="48693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pl-PL" sz="1450" b="1" dirty="0">
                <a:solidFill>
                  <a:srgbClr val="000066"/>
                </a:solidFill>
              </a:rPr>
              <a:t>Wpływ zmian w systemie finansowania JST, w tym Polskiego Ładu na sytuację finansową JST</a:t>
            </a:r>
          </a:p>
        </p:txBody>
      </p:sp>
      <p:sp>
        <p:nvSpPr>
          <p:cNvPr id="3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7008" y="6602777"/>
            <a:ext cx="6023690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Uwarunkowania prawne i ekonomiczne lat 2019-2024</a:t>
            </a:r>
          </a:p>
        </p:txBody>
      </p:sp>
      <p:sp>
        <p:nvSpPr>
          <p:cNvPr id="21" name="Symbol zastępczy zawartości 2"/>
          <p:cNvSpPr txBox="1">
            <a:spLocks/>
          </p:cNvSpPr>
          <p:nvPr/>
        </p:nvSpPr>
        <p:spPr bwMode="auto">
          <a:xfrm>
            <a:off x="322580" y="598685"/>
            <a:ext cx="11684000" cy="66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63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Clr>
                <a:schemeClr val="tx2">
                  <a:lumMod val="50000"/>
                </a:schemeClr>
              </a:buClr>
              <a:buSzPct val="80000"/>
              <a:buNone/>
            </a:pPr>
            <a:r>
              <a:rPr lang="pl-PL" altLang="pl-PL" sz="2200" b="1" dirty="0">
                <a:latin typeface="Engram Warsaw" pitchFamily="50" charset="-18"/>
                <a:ea typeface="+mj-ea"/>
                <a:cs typeface="+mj-cs"/>
              </a:rPr>
              <a:t>Obniżający się wynik budżetowy JST (rosnący deficyt)</a:t>
            </a:r>
          </a:p>
        </p:txBody>
      </p:sp>
      <p:sp>
        <p:nvSpPr>
          <p:cNvPr id="12" name="Strzałka w prawo 11"/>
          <p:cNvSpPr/>
          <p:nvPr/>
        </p:nvSpPr>
        <p:spPr>
          <a:xfrm>
            <a:off x="9165021" y="1456952"/>
            <a:ext cx="1907263" cy="157374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Tytuł 1"/>
          <p:cNvSpPr txBox="1">
            <a:spLocks/>
          </p:cNvSpPr>
          <p:nvPr/>
        </p:nvSpPr>
        <p:spPr>
          <a:xfrm>
            <a:off x="729374" y="1434294"/>
            <a:ext cx="1089266" cy="295602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pl-PL" sz="1600" dirty="0"/>
              <a:t>mln zł</a:t>
            </a:r>
          </a:p>
        </p:txBody>
      </p:sp>
    </p:spTree>
    <p:extLst>
      <p:ext uri="{BB962C8B-B14F-4D97-AF65-F5344CB8AC3E}">
        <p14:creationId xmlns:p14="http://schemas.microsoft.com/office/powerpoint/2010/main" val="171023482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yw pakietu Office">
  <a:themeElements>
    <a:clrScheme name="warszawa_urzędow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95959"/>
      </a:accent1>
      <a:accent2>
        <a:srgbClr val="FFC837"/>
      </a:accent2>
      <a:accent3>
        <a:srgbClr val="E62314"/>
      </a:accent3>
      <a:accent4>
        <a:srgbClr val="7F7F7F"/>
      </a:accent4>
      <a:accent5>
        <a:srgbClr val="FA552D"/>
      </a:accent5>
      <a:accent6>
        <a:srgbClr val="000000"/>
      </a:accent6>
      <a:hlink>
        <a:srgbClr val="0563C1"/>
      </a:hlink>
      <a:folHlink>
        <a:srgbClr val="954F72"/>
      </a:folHlink>
    </a:clrScheme>
    <a:fontScheme name="Warszawa">
      <a:majorFont>
        <a:latin typeface="Engram Warsaw"/>
        <a:ea typeface=""/>
        <a:cs typeface=""/>
      </a:majorFont>
      <a:minorFont>
        <a:latin typeface="Engram Warsaw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52A83190-5C58-43DF-A99C-86CC3ACE509E}" vid="{2EB448BE-35FD-4700-9329-7C2864931BE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17831</TotalTime>
  <Words>4361</Words>
  <Application>Microsoft Office PowerPoint</Application>
  <PresentationFormat>Panoramiczny</PresentationFormat>
  <Paragraphs>709</Paragraphs>
  <Slides>48</Slides>
  <Notes>44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48</vt:i4>
      </vt:variant>
    </vt:vector>
  </HeadingPairs>
  <TitlesOfParts>
    <vt:vector size="57" baseType="lpstr">
      <vt:lpstr>Arial</vt:lpstr>
      <vt:lpstr>Calibri</vt:lpstr>
      <vt:lpstr>Engram Warsaw</vt:lpstr>
      <vt:lpstr>Engram Warsaw Light</vt:lpstr>
      <vt:lpstr>HGSMinchoE</vt:lpstr>
      <vt:lpstr>Times New Roman</vt:lpstr>
      <vt:lpstr>Verdana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Budżety dzielnic w 2025 r.</vt:lpstr>
      <vt:lpstr>Dochody realizowane bezpośrednio przez dzielnice w 2025 r.</vt:lpstr>
      <vt:lpstr>Wydatki bieżące dzielnic w 2025 r.</vt:lpstr>
      <vt:lpstr>Wydatki majątkowe dzielnic w 2025 r.</vt:lpstr>
      <vt:lpstr>Prezentacja programu PowerPoint</vt:lpstr>
      <vt:lpstr>Ograniczony w stosunku do prognozowanej inflacji poziom wydatków bieżących w latach 2026-2027</vt:lpstr>
      <vt:lpstr>Prezentacja programu PowerPoint</vt:lpstr>
      <vt:lpstr>Prezentacja programu PowerPoint</vt:lpstr>
      <vt:lpstr>Prezentacja programu PowerPoint</vt:lpstr>
      <vt:lpstr>Prezentacja programu PowerPoint</vt:lpstr>
      <vt:lpstr>Prognozowany stan zadłużenia na koniec roku w WPF edycji 2025-2055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Nina</dc:creator>
  <cp:lastModifiedBy>Rogowiecki Dominik</cp:lastModifiedBy>
  <cp:revision>1652</cp:revision>
  <cp:lastPrinted>2024-11-12T08:23:58Z</cp:lastPrinted>
  <dcterms:created xsi:type="dcterms:W3CDTF">2022-12-23T10:36:43Z</dcterms:created>
  <dcterms:modified xsi:type="dcterms:W3CDTF">2024-12-12T09:25:09Z</dcterms:modified>
</cp:coreProperties>
</file>